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60"/>
  </p:notesMasterIdLst>
  <p:sldIdLst>
    <p:sldId id="382" r:id="rId3"/>
    <p:sldId id="259" r:id="rId4"/>
    <p:sldId id="8318" r:id="rId5"/>
    <p:sldId id="8322" r:id="rId6"/>
    <p:sldId id="8377" r:id="rId7"/>
    <p:sldId id="8320" r:id="rId8"/>
    <p:sldId id="8323" r:id="rId9"/>
    <p:sldId id="8343" r:id="rId10"/>
    <p:sldId id="8379" r:id="rId11"/>
    <p:sldId id="8340" r:id="rId12"/>
    <p:sldId id="8339" r:id="rId13"/>
    <p:sldId id="8324" r:id="rId14"/>
    <p:sldId id="344" r:id="rId15"/>
    <p:sldId id="281" r:id="rId16"/>
    <p:sldId id="8347" r:id="rId17"/>
    <p:sldId id="8353" r:id="rId18"/>
    <p:sldId id="8325" r:id="rId19"/>
    <p:sldId id="8326" r:id="rId20"/>
    <p:sldId id="8351" r:id="rId21"/>
    <p:sldId id="8355" r:id="rId22"/>
    <p:sldId id="8356" r:id="rId23"/>
    <p:sldId id="8376" r:id="rId24"/>
    <p:sldId id="8367" r:id="rId25"/>
    <p:sldId id="8368" r:id="rId26"/>
    <p:sldId id="8369" r:id="rId27"/>
    <p:sldId id="8370" r:id="rId28"/>
    <p:sldId id="8372" r:id="rId29"/>
    <p:sldId id="8374" r:id="rId30"/>
    <p:sldId id="8371" r:id="rId31"/>
    <p:sldId id="8375" r:id="rId32"/>
    <p:sldId id="8373" r:id="rId33"/>
    <p:sldId id="8378" r:id="rId34"/>
    <p:sldId id="8363" r:id="rId35"/>
    <p:sldId id="283" r:id="rId36"/>
    <p:sldId id="8334" r:id="rId37"/>
    <p:sldId id="473" r:id="rId38"/>
    <p:sldId id="8300" r:id="rId39"/>
    <p:sldId id="8335" r:id="rId40"/>
    <p:sldId id="8380" r:id="rId41"/>
    <p:sldId id="8381" r:id="rId42"/>
    <p:sldId id="8317" r:id="rId43"/>
    <p:sldId id="280" r:id="rId44"/>
    <p:sldId id="8342" r:id="rId45"/>
    <p:sldId id="8345" r:id="rId46"/>
    <p:sldId id="275" r:id="rId47"/>
    <p:sldId id="8299" r:id="rId48"/>
    <p:sldId id="8292" r:id="rId49"/>
    <p:sldId id="282" r:id="rId50"/>
    <p:sldId id="8357" r:id="rId51"/>
    <p:sldId id="8348" r:id="rId52"/>
    <p:sldId id="8360" r:id="rId53"/>
    <p:sldId id="8359" r:id="rId54"/>
    <p:sldId id="8358" r:id="rId55"/>
    <p:sldId id="8361" r:id="rId56"/>
    <p:sldId id="289" r:id="rId57"/>
    <p:sldId id="8362" r:id="rId58"/>
    <p:sldId id="8365" r:id="rId5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327060-BF2B-ACB1-561C-E1490DCA6B3F}" name="Stacy Vaughan" initials="" userId="S::stacy@strategicsocialimpact.org::e03c6cdc-0bbe-4750-a3ab-9aee99d626c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6C57"/>
    <a:srgbClr val="A71221"/>
    <a:srgbClr val="660033"/>
    <a:srgbClr val="2F5597"/>
    <a:srgbClr val="FF2F92"/>
    <a:srgbClr val="D26965"/>
    <a:srgbClr val="00CF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38065C-BB0E-40F0-9B69-81E75926972B}" v="5" dt="2024-07-11T18:46:13.5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32" autoAdjust="0"/>
    <p:restoredTop sz="95921" autoAdjust="0"/>
  </p:normalViewPr>
  <p:slideViewPr>
    <p:cSldViewPr snapToGrid="0">
      <p:cViewPr varScale="1">
        <p:scale>
          <a:sx n="102" d="100"/>
          <a:sy n="102" d="100"/>
        </p:scale>
        <p:origin x="126" y="234"/>
      </p:cViewPr>
      <p:guideLst/>
    </p:cSldViewPr>
  </p:slideViewPr>
  <p:notesTextViewPr>
    <p:cViewPr>
      <p:scale>
        <a:sx n="1" d="1"/>
        <a:sy n="1" d="1"/>
      </p:scale>
      <p:origin x="0" y="0"/>
    </p:cViewPr>
  </p:notesTextViewPr>
  <p:sorterViewPr>
    <p:cViewPr>
      <p:scale>
        <a:sx n="100" d="100"/>
        <a:sy n="100" d="100"/>
      </p:scale>
      <p:origin x="0" y="-12403"/>
    </p:cViewPr>
  </p:sorterViewPr>
  <p:notesViewPr>
    <p:cSldViewPr snapToGrid="0">
      <p:cViewPr varScale="1">
        <p:scale>
          <a:sx n="93" d="100"/>
          <a:sy n="93" d="100"/>
        </p:scale>
        <p:origin x="2976"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microsoft.com/office/2018/10/relationships/authors" Targe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Nowlin" userId="ba629f0b-dd6a-40cc-bd9b-cc374739032f" providerId="ADAL" clId="{8938065C-BB0E-40F0-9B69-81E75926972B}"/>
    <pc:docChg chg="undo custSel addSld modSld modNotesMaster">
      <pc:chgData name="Mike Nowlin" userId="ba629f0b-dd6a-40cc-bd9b-cc374739032f" providerId="ADAL" clId="{8938065C-BB0E-40F0-9B69-81E75926972B}" dt="2024-07-12T12:33:22.598" v="200" actId="680"/>
      <pc:docMkLst>
        <pc:docMk/>
      </pc:docMkLst>
      <pc:sldChg chg="modSp mod">
        <pc:chgData name="Mike Nowlin" userId="ba629f0b-dd6a-40cc-bd9b-cc374739032f" providerId="ADAL" clId="{8938065C-BB0E-40F0-9B69-81E75926972B}" dt="2024-07-10T13:40:02.732" v="1" actId="20577"/>
        <pc:sldMkLst>
          <pc:docMk/>
          <pc:sldMk cId="2120114951" sldId="259"/>
        </pc:sldMkLst>
        <pc:spChg chg="mod">
          <ac:chgData name="Mike Nowlin" userId="ba629f0b-dd6a-40cc-bd9b-cc374739032f" providerId="ADAL" clId="{8938065C-BB0E-40F0-9B69-81E75926972B}" dt="2024-07-10T13:40:02.732" v="1" actId="20577"/>
          <ac:spMkLst>
            <pc:docMk/>
            <pc:sldMk cId="2120114951" sldId="259"/>
            <ac:spMk id="6" creationId="{B57C5BC3-EA6F-B49B-8075-999E042B26AF}"/>
          </ac:spMkLst>
        </pc:spChg>
      </pc:sldChg>
      <pc:sldChg chg="modSp mod">
        <pc:chgData name="Mike Nowlin" userId="ba629f0b-dd6a-40cc-bd9b-cc374739032f" providerId="ADAL" clId="{8938065C-BB0E-40F0-9B69-81E75926972B}" dt="2024-07-10T18:11:50.119" v="30" actId="20577"/>
        <pc:sldMkLst>
          <pc:docMk/>
          <pc:sldMk cId="3194715357" sldId="283"/>
        </pc:sldMkLst>
        <pc:spChg chg="mod">
          <ac:chgData name="Mike Nowlin" userId="ba629f0b-dd6a-40cc-bd9b-cc374739032f" providerId="ADAL" clId="{8938065C-BB0E-40F0-9B69-81E75926972B}" dt="2024-07-10T18:11:50.119" v="30" actId="20577"/>
          <ac:spMkLst>
            <pc:docMk/>
            <pc:sldMk cId="3194715357" sldId="283"/>
            <ac:spMk id="3" creationId="{00000000-0000-0000-0000-000000000000}"/>
          </ac:spMkLst>
        </pc:spChg>
      </pc:sldChg>
      <pc:sldChg chg="modSp mod">
        <pc:chgData name="Mike Nowlin" userId="ba629f0b-dd6a-40cc-bd9b-cc374739032f" providerId="ADAL" clId="{8938065C-BB0E-40F0-9B69-81E75926972B}" dt="2024-07-10T13:58:57.350" v="10" actId="20577"/>
        <pc:sldMkLst>
          <pc:docMk/>
          <pc:sldMk cId="2531195708" sldId="344"/>
        </pc:sldMkLst>
        <pc:spChg chg="mod">
          <ac:chgData name="Mike Nowlin" userId="ba629f0b-dd6a-40cc-bd9b-cc374739032f" providerId="ADAL" clId="{8938065C-BB0E-40F0-9B69-81E75926972B}" dt="2024-07-10T13:58:57.350" v="10" actId="20577"/>
          <ac:spMkLst>
            <pc:docMk/>
            <pc:sldMk cId="2531195708" sldId="344"/>
            <ac:spMk id="8" creationId="{00000000-0000-0000-0000-000000000000}"/>
          </ac:spMkLst>
        </pc:spChg>
      </pc:sldChg>
      <pc:sldChg chg="modSp mod">
        <pc:chgData name="Mike Nowlin" userId="ba629f0b-dd6a-40cc-bd9b-cc374739032f" providerId="ADAL" clId="{8938065C-BB0E-40F0-9B69-81E75926972B}" dt="2024-07-11T18:47:24.125" v="198" actId="20577"/>
        <pc:sldMkLst>
          <pc:docMk/>
          <pc:sldMk cId="2536137227" sldId="8320"/>
        </pc:sldMkLst>
        <pc:spChg chg="mod">
          <ac:chgData name="Mike Nowlin" userId="ba629f0b-dd6a-40cc-bd9b-cc374739032f" providerId="ADAL" clId="{8938065C-BB0E-40F0-9B69-81E75926972B}" dt="2024-07-11T12:26:08.116" v="192" actId="20577"/>
          <ac:spMkLst>
            <pc:docMk/>
            <pc:sldMk cId="2536137227" sldId="8320"/>
            <ac:spMk id="3" creationId="{975E237A-94E3-6E04-3FB7-E864DE48956B}"/>
          </ac:spMkLst>
        </pc:spChg>
        <pc:spChg chg="mod">
          <ac:chgData name="Mike Nowlin" userId="ba629f0b-dd6a-40cc-bd9b-cc374739032f" providerId="ADAL" clId="{8938065C-BB0E-40F0-9B69-81E75926972B}" dt="2024-07-11T18:47:24.125" v="198" actId="20577"/>
          <ac:spMkLst>
            <pc:docMk/>
            <pc:sldMk cId="2536137227" sldId="8320"/>
            <ac:spMk id="4" creationId="{CE6CA9D4-F308-E2E4-E345-F135E9672852}"/>
          </ac:spMkLst>
        </pc:spChg>
      </pc:sldChg>
      <pc:sldChg chg="modSp mod">
        <pc:chgData name="Mike Nowlin" userId="ba629f0b-dd6a-40cc-bd9b-cc374739032f" providerId="ADAL" clId="{8938065C-BB0E-40F0-9B69-81E75926972B}" dt="2024-07-10T18:26:28.085" v="38" actId="20577"/>
        <pc:sldMkLst>
          <pc:docMk/>
          <pc:sldMk cId="2459626976" sldId="8323"/>
        </pc:sldMkLst>
        <pc:spChg chg="mod">
          <ac:chgData name="Mike Nowlin" userId="ba629f0b-dd6a-40cc-bd9b-cc374739032f" providerId="ADAL" clId="{8938065C-BB0E-40F0-9B69-81E75926972B}" dt="2024-07-10T18:26:28.085" v="38" actId="20577"/>
          <ac:spMkLst>
            <pc:docMk/>
            <pc:sldMk cId="2459626976" sldId="8323"/>
            <ac:spMk id="3" creationId="{778E371D-4F3C-EE77-619C-6E98316CA843}"/>
          </ac:spMkLst>
        </pc:spChg>
      </pc:sldChg>
      <pc:sldChg chg="modSp mod">
        <pc:chgData name="Mike Nowlin" userId="ba629f0b-dd6a-40cc-bd9b-cc374739032f" providerId="ADAL" clId="{8938065C-BB0E-40F0-9B69-81E75926972B}" dt="2024-07-10T15:40:50.871" v="27" actId="20577"/>
        <pc:sldMkLst>
          <pc:docMk/>
          <pc:sldMk cId="1411038850" sldId="8325"/>
        </pc:sldMkLst>
        <pc:spChg chg="mod">
          <ac:chgData name="Mike Nowlin" userId="ba629f0b-dd6a-40cc-bd9b-cc374739032f" providerId="ADAL" clId="{8938065C-BB0E-40F0-9B69-81E75926972B}" dt="2024-07-10T15:40:50.871" v="27" actId="20577"/>
          <ac:spMkLst>
            <pc:docMk/>
            <pc:sldMk cId="1411038850" sldId="8325"/>
            <ac:spMk id="3" creationId="{69A9D00E-1631-72F5-2BA3-DEC58587257D}"/>
          </ac:spMkLst>
        </pc:spChg>
      </pc:sldChg>
      <pc:sldChg chg="modSp mod">
        <pc:chgData name="Mike Nowlin" userId="ba629f0b-dd6a-40cc-bd9b-cc374739032f" providerId="ADAL" clId="{8938065C-BB0E-40F0-9B69-81E75926972B}" dt="2024-07-10T19:00:36.149" v="43" actId="13926"/>
        <pc:sldMkLst>
          <pc:docMk/>
          <pc:sldMk cId="1940437029" sldId="8326"/>
        </pc:sldMkLst>
        <pc:spChg chg="mod">
          <ac:chgData name="Mike Nowlin" userId="ba629f0b-dd6a-40cc-bd9b-cc374739032f" providerId="ADAL" clId="{8938065C-BB0E-40F0-9B69-81E75926972B}" dt="2024-07-10T19:00:36.149" v="43" actId="13926"/>
          <ac:spMkLst>
            <pc:docMk/>
            <pc:sldMk cId="1940437029" sldId="8326"/>
            <ac:spMk id="5" creationId="{F3EE5DC6-49C2-92F0-6FF5-26B3A87EDFC0}"/>
          </ac:spMkLst>
        </pc:spChg>
      </pc:sldChg>
      <pc:sldChg chg="modSp mod">
        <pc:chgData name="Mike Nowlin" userId="ba629f0b-dd6a-40cc-bd9b-cc374739032f" providerId="ADAL" clId="{8938065C-BB0E-40F0-9B69-81E75926972B}" dt="2024-07-10T13:55:24.921" v="9" actId="20577"/>
        <pc:sldMkLst>
          <pc:docMk/>
          <pc:sldMk cId="189582059" sldId="8340"/>
        </pc:sldMkLst>
        <pc:spChg chg="mod">
          <ac:chgData name="Mike Nowlin" userId="ba629f0b-dd6a-40cc-bd9b-cc374739032f" providerId="ADAL" clId="{8938065C-BB0E-40F0-9B69-81E75926972B}" dt="2024-07-10T13:55:24.921" v="9" actId="20577"/>
          <ac:spMkLst>
            <pc:docMk/>
            <pc:sldMk cId="189582059" sldId="8340"/>
            <ac:spMk id="3" creationId="{771B6648-D9DD-FF35-4553-46A2B8BFCFB8}"/>
          </ac:spMkLst>
        </pc:spChg>
      </pc:sldChg>
      <pc:sldChg chg="modSp mod">
        <pc:chgData name="Mike Nowlin" userId="ba629f0b-dd6a-40cc-bd9b-cc374739032f" providerId="ADAL" clId="{8938065C-BB0E-40F0-9B69-81E75926972B}" dt="2024-07-11T12:28:10.401" v="193" actId="20577"/>
        <pc:sldMkLst>
          <pc:docMk/>
          <pc:sldMk cId="0" sldId="8343"/>
        </pc:sldMkLst>
        <pc:spChg chg="mod">
          <ac:chgData name="Mike Nowlin" userId="ba629f0b-dd6a-40cc-bd9b-cc374739032f" providerId="ADAL" clId="{8938065C-BB0E-40F0-9B69-81E75926972B}" dt="2024-07-11T12:28:10.401" v="193" actId="20577"/>
          <ac:spMkLst>
            <pc:docMk/>
            <pc:sldMk cId="0" sldId="8343"/>
            <ac:spMk id="3" creationId="{00000000-0000-0000-0000-000000000000}"/>
          </ac:spMkLst>
        </pc:spChg>
      </pc:sldChg>
      <pc:sldChg chg="modSp mod">
        <pc:chgData name="Mike Nowlin" userId="ba629f0b-dd6a-40cc-bd9b-cc374739032f" providerId="ADAL" clId="{8938065C-BB0E-40F0-9B69-81E75926972B}" dt="2024-07-10T13:59:45.198" v="12" actId="20577"/>
        <pc:sldMkLst>
          <pc:docMk/>
          <pc:sldMk cId="4171431883" sldId="8347"/>
        </pc:sldMkLst>
        <pc:spChg chg="mod">
          <ac:chgData name="Mike Nowlin" userId="ba629f0b-dd6a-40cc-bd9b-cc374739032f" providerId="ADAL" clId="{8938065C-BB0E-40F0-9B69-81E75926972B}" dt="2024-07-10T13:59:45.198" v="12" actId="20577"/>
          <ac:spMkLst>
            <pc:docMk/>
            <pc:sldMk cId="4171431883" sldId="8347"/>
            <ac:spMk id="3" creationId="{9BCA9BC9-4223-E886-DEF8-3FC847A68F3D}"/>
          </ac:spMkLst>
        </pc:spChg>
      </pc:sldChg>
      <pc:sldChg chg="modSp mod">
        <pc:chgData name="Mike Nowlin" userId="ba629f0b-dd6a-40cc-bd9b-cc374739032f" providerId="ADAL" clId="{8938065C-BB0E-40F0-9B69-81E75926972B}" dt="2024-07-10T15:40:30.393" v="26" actId="20577"/>
        <pc:sldMkLst>
          <pc:docMk/>
          <pc:sldMk cId="1510737927" sldId="8351"/>
        </pc:sldMkLst>
        <pc:spChg chg="mod">
          <ac:chgData name="Mike Nowlin" userId="ba629f0b-dd6a-40cc-bd9b-cc374739032f" providerId="ADAL" clId="{8938065C-BB0E-40F0-9B69-81E75926972B}" dt="2024-07-10T15:40:30.393" v="26" actId="20577"/>
          <ac:spMkLst>
            <pc:docMk/>
            <pc:sldMk cId="1510737927" sldId="8351"/>
            <ac:spMk id="3" creationId="{65CCC351-04C4-8E3E-84E0-77A9090B1D63}"/>
          </ac:spMkLst>
        </pc:spChg>
      </pc:sldChg>
      <pc:sldChg chg="modSp mod">
        <pc:chgData name="Mike Nowlin" userId="ba629f0b-dd6a-40cc-bd9b-cc374739032f" providerId="ADAL" clId="{8938065C-BB0E-40F0-9B69-81E75926972B}" dt="2024-07-10T15:40:17.706" v="25" actId="20577"/>
        <pc:sldMkLst>
          <pc:docMk/>
          <pc:sldMk cId="288074081" sldId="8355"/>
        </pc:sldMkLst>
        <pc:spChg chg="mod">
          <ac:chgData name="Mike Nowlin" userId="ba629f0b-dd6a-40cc-bd9b-cc374739032f" providerId="ADAL" clId="{8938065C-BB0E-40F0-9B69-81E75926972B}" dt="2024-07-10T15:40:17.706" v="25" actId="20577"/>
          <ac:spMkLst>
            <pc:docMk/>
            <pc:sldMk cId="288074081" sldId="8355"/>
            <ac:spMk id="3" creationId="{1998817B-F940-4979-1C3E-E2EDA839885F}"/>
          </ac:spMkLst>
        </pc:spChg>
      </pc:sldChg>
      <pc:sldChg chg="modSp">
        <pc:chgData name="Mike Nowlin" userId="ba629f0b-dd6a-40cc-bd9b-cc374739032f" providerId="ADAL" clId="{8938065C-BB0E-40F0-9B69-81E75926972B}" dt="2024-07-10T15:40:06.168" v="23" actId="20577"/>
        <pc:sldMkLst>
          <pc:docMk/>
          <pc:sldMk cId="1444178320" sldId="8356"/>
        </pc:sldMkLst>
        <pc:graphicFrameChg chg="mod">
          <ac:chgData name="Mike Nowlin" userId="ba629f0b-dd6a-40cc-bd9b-cc374739032f" providerId="ADAL" clId="{8938065C-BB0E-40F0-9B69-81E75926972B}" dt="2024-07-10T15:40:06.168" v="23" actId="20577"/>
          <ac:graphicFrameMkLst>
            <pc:docMk/>
            <pc:sldMk cId="1444178320" sldId="8356"/>
            <ac:graphicFrameMk id="5" creationId="{A7692351-118B-F9CD-4E31-551650E8042D}"/>
          </ac:graphicFrameMkLst>
        </pc:graphicFrameChg>
      </pc:sldChg>
      <pc:sldChg chg="modSp mod">
        <pc:chgData name="Mike Nowlin" userId="ba629f0b-dd6a-40cc-bd9b-cc374739032f" providerId="ADAL" clId="{8938065C-BB0E-40F0-9B69-81E75926972B}" dt="2024-07-10T15:39:46.498" v="21" actId="20577"/>
        <pc:sldMkLst>
          <pc:docMk/>
          <pc:sldMk cId="4145295416" sldId="8367"/>
        </pc:sldMkLst>
        <pc:spChg chg="mod">
          <ac:chgData name="Mike Nowlin" userId="ba629f0b-dd6a-40cc-bd9b-cc374739032f" providerId="ADAL" clId="{8938065C-BB0E-40F0-9B69-81E75926972B}" dt="2024-07-10T15:39:46.498" v="21" actId="20577"/>
          <ac:spMkLst>
            <pc:docMk/>
            <pc:sldMk cId="4145295416" sldId="8367"/>
            <ac:spMk id="3" creationId="{80A3097C-28A1-EE71-A8A4-B4CB8DC106E5}"/>
          </ac:spMkLst>
        </pc:spChg>
      </pc:sldChg>
      <pc:sldChg chg="modSp mod">
        <pc:chgData name="Mike Nowlin" userId="ba629f0b-dd6a-40cc-bd9b-cc374739032f" providerId="ADAL" clId="{8938065C-BB0E-40F0-9B69-81E75926972B}" dt="2024-07-10T15:39:23.228" v="20" actId="20577"/>
        <pc:sldMkLst>
          <pc:docMk/>
          <pc:sldMk cId="341292484" sldId="8373"/>
        </pc:sldMkLst>
        <pc:spChg chg="mod">
          <ac:chgData name="Mike Nowlin" userId="ba629f0b-dd6a-40cc-bd9b-cc374739032f" providerId="ADAL" clId="{8938065C-BB0E-40F0-9B69-81E75926972B}" dt="2024-07-10T15:39:23.228" v="20" actId="20577"/>
          <ac:spMkLst>
            <pc:docMk/>
            <pc:sldMk cId="341292484" sldId="8373"/>
            <ac:spMk id="3" creationId="{072DAAF6-2868-A520-A6C1-89ADB1AEE720}"/>
          </ac:spMkLst>
        </pc:spChg>
      </pc:sldChg>
      <pc:sldChg chg="modSp mod">
        <pc:chgData name="Mike Nowlin" userId="ba629f0b-dd6a-40cc-bd9b-cc374739032f" providerId="ADAL" clId="{8938065C-BB0E-40F0-9B69-81E75926972B}" dt="2024-07-10T13:54:36.086" v="7" actId="20577"/>
        <pc:sldMkLst>
          <pc:docMk/>
          <pc:sldMk cId="2721344858" sldId="8379"/>
        </pc:sldMkLst>
        <pc:spChg chg="mod">
          <ac:chgData name="Mike Nowlin" userId="ba629f0b-dd6a-40cc-bd9b-cc374739032f" providerId="ADAL" clId="{8938065C-BB0E-40F0-9B69-81E75926972B}" dt="2024-07-10T13:54:36.086" v="7" actId="20577"/>
          <ac:spMkLst>
            <pc:docMk/>
            <pc:sldMk cId="2721344858" sldId="8379"/>
            <ac:spMk id="3" creationId="{B4D8284A-F50A-1870-C1F7-1BA1EDAFF4F6}"/>
          </ac:spMkLst>
        </pc:spChg>
      </pc:sldChg>
      <pc:sldChg chg="new">
        <pc:chgData name="Mike Nowlin" userId="ba629f0b-dd6a-40cc-bd9b-cc374739032f" providerId="ADAL" clId="{8938065C-BB0E-40F0-9B69-81E75926972B}" dt="2024-07-12T12:33:18.551" v="199" actId="680"/>
        <pc:sldMkLst>
          <pc:docMk/>
          <pc:sldMk cId="1779605408" sldId="8380"/>
        </pc:sldMkLst>
      </pc:sldChg>
      <pc:sldChg chg="new">
        <pc:chgData name="Mike Nowlin" userId="ba629f0b-dd6a-40cc-bd9b-cc374739032f" providerId="ADAL" clId="{8938065C-BB0E-40F0-9B69-81E75926972B}" dt="2024-07-12T12:33:22.598" v="200" actId="680"/>
        <pc:sldMkLst>
          <pc:docMk/>
          <pc:sldMk cId="3721029255" sldId="838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Janet\Dropbox\Documents\2022-2024%20current%20work%20%20POST%20APSAC\I%20H%20S%20Contract%20work%202021\Juveniles%20on%20registries\Pennsylvania%20data\correls%20with%20trend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Trend in Registry Eligible Charges</a:t>
            </a:r>
          </a:p>
          <a:p>
            <a: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5 years before</a:t>
            </a:r>
            <a:r>
              <a:rPr lang="en-US" sz="1800" b="1"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and 5 years  after discontinuing the practice </a:t>
            </a:r>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c:rich>
      </c:tx>
      <c:layout>
        <c:manualLayout>
          <c:xMode val="edge"/>
          <c:yMode val="edge"/>
          <c:x val="0.21640343870059719"/>
          <c:y val="4.533041666673864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8.7469792775122485E-2"/>
          <c:y val="0.27001040656770048"/>
          <c:w val="0.89030796150481195"/>
          <c:h val="0.61952172645086034"/>
        </c:manualLayout>
      </c:layout>
      <c:barChart>
        <c:barDir val="col"/>
        <c:grouping val="clustered"/>
        <c:varyColors val="1"/>
        <c:ser>
          <c:idx val="0"/>
          <c:order val="0"/>
          <c:invertIfNegative val="0"/>
          <c:dPt>
            <c:idx val="0"/>
            <c:invertIfNegative val="0"/>
            <c:bubble3D val="0"/>
            <c:spPr>
              <a:solidFill>
                <a:schemeClr val="tx2">
                  <a:lumMod val="75000"/>
                  <a:lumOff val="25000"/>
                </a:schemeClr>
              </a:solidFill>
              <a:ln>
                <a:noFill/>
              </a:ln>
              <a:effectLst/>
            </c:spPr>
            <c:extLst>
              <c:ext xmlns:c16="http://schemas.microsoft.com/office/drawing/2014/chart" uri="{C3380CC4-5D6E-409C-BE32-E72D297353CC}">
                <c16:uniqueId val="{00000001-5780-4FB1-B3FA-235293CE3A97}"/>
              </c:ext>
            </c:extLst>
          </c:dPt>
          <c:dPt>
            <c:idx val="1"/>
            <c:invertIfNegative val="0"/>
            <c:bubble3D val="0"/>
            <c:spPr>
              <a:solidFill>
                <a:schemeClr val="tx2">
                  <a:lumMod val="75000"/>
                  <a:lumOff val="25000"/>
                </a:schemeClr>
              </a:solidFill>
              <a:ln>
                <a:solidFill>
                  <a:schemeClr val="tx2">
                    <a:lumMod val="75000"/>
                    <a:lumOff val="25000"/>
                  </a:schemeClr>
                </a:solidFill>
              </a:ln>
              <a:effectLst/>
            </c:spPr>
            <c:extLst>
              <c:ext xmlns:c16="http://schemas.microsoft.com/office/drawing/2014/chart" uri="{C3380CC4-5D6E-409C-BE32-E72D297353CC}">
                <c16:uniqueId val="{00000003-5780-4FB1-B3FA-235293CE3A97}"/>
              </c:ext>
            </c:extLst>
          </c:dPt>
          <c:dPt>
            <c:idx val="2"/>
            <c:invertIfNegative val="0"/>
            <c:bubble3D val="0"/>
            <c:spPr>
              <a:solidFill>
                <a:schemeClr val="tx2">
                  <a:lumMod val="75000"/>
                  <a:lumOff val="25000"/>
                </a:schemeClr>
              </a:solidFill>
              <a:ln>
                <a:noFill/>
              </a:ln>
              <a:effectLst/>
            </c:spPr>
            <c:extLst>
              <c:ext xmlns:c16="http://schemas.microsoft.com/office/drawing/2014/chart" uri="{C3380CC4-5D6E-409C-BE32-E72D297353CC}">
                <c16:uniqueId val="{00000005-5780-4FB1-B3FA-235293CE3A97}"/>
              </c:ext>
            </c:extLst>
          </c:dPt>
          <c:dPt>
            <c:idx val="3"/>
            <c:invertIfNegative val="0"/>
            <c:bubble3D val="0"/>
            <c:spPr>
              <a:solidFill>
                <a:schemeClr val="tx2">
                  <a:lumMod val="75000"/>
                  <a:lumOff val="25000"/>
                </a:schemeClr>
              </a:solidFill>
              <a:ln>
                <a:noFill/>
              </a:ln>
              <a:effectLst/>
            </c:spPr>
            <c:extLst>
              <c:ext xmlns:c16="http://schemas.microsoft.com/office/drawing/2014/chart" uri="{C3380CC4-5D6E-409C-BE32-E72D297353CC}">
                <c16:uniqueId val="{00000007-5780-4FB1-B3FA-235293CE3A97}"/>
              </c:ext>
            </c:extLst>
          </c:dPt>
          <c:dPt>
            <c:idx val="4"/>
            <c:invertIfNegative val="0"/>
            <c:bubble3D val="0"/>
            <c:spPr>
              <a:solidFill>
                <a:schemeClr val="tx2">
                  <a:lumMod val="75000"/>
                  <a:lumOff val="25000"/>
                </a:schemeClr>
              </a:solidFill>
              <a:ln>
                <a:noFill/>
              </a:ln>
              <a:effectLst/>
            </c:spPr>
            <c:extLst>
              <c:ext xmlns:c16="http://schemas.microsoft.com/office/drawing/2014/chart" uri="{C3380CC4-5D6E-409C-BE32-E72D297353CC}">
                <c16:uniqueId val="{00000009-5780-4FB1-B3FA-235293CE3A97}"/>
              </c:ext>
            </c:extLst>
          </c:dPt>
          <c:dPt>
            <c:idx val="5"/>
            <c:invertIfNegative val="0"/>
            <c:bubble3D val="0"/>
            <c:spPr>
              <a:solidFill>
                <a:srgbClr val="00B050"/>
              </a:solidFill>
              <a:ln>
                <a:noFill/>
              </a:ln>
              <a:effectLst/>
            </c:spPr>
            <c:extLst>
              <c:ext xmlns:c16="http://schemas.microsoft.com/office/drawing/2014/chart" uri="{C3380CC4-5D6E-409C-BE32-E72D297353CC}">
                <c16:uniqueId val="{0000000B-5780-4FB1-B3FA-235293CE3A97}"/>
              </c:ext>
            </c:extLst>
          </c:dPt>
          <c:dPt>
            <c:idx val="6"/>
            <c:invertIfNegative val="0"/>
            <c:bubble3D val="0"/>
            <c:spPr>
              <a:solidFill>
                <a:srgbClr val="00B050"/>
              </a:solidFill>
              <a:ln>
                <a:noFill/>
              </a:ln>
              <a:effectLst/>
            </c:spPr>
            <c:extLst>
              <c:ext xmlns:c16="http://schemas.microsoft.com/office/drawing/2014/chart" uri="{C3380CC4-5D6E-409C-BE32-E72D297353CC}">
                <c16:uniqueId val="{0000000D-5780-4FB1-B3FA-235293CE3A97}"/>
              </c:ext>
            </c:extLst>
          </c:dPt>
          <c:dPt>
            <c:idx val="7"/>
            <c:invertIfNegative val="0"/>
            <c:bubble3D val="0"/>
            <c:spPr>
              <a:solidFill>
                <a:srgbClr val="00B050"/>
              </a:solidFill>
              <a:ln>
                <a:noFill/>
              </a:ln>
              <a:effectLst/>
            </c:spPr>
            <c:extLst>
              <c:ext xmlns:c16="http://schemas.microsoft.com/office/drawing/2014/chart" uri="{C3380CC4-5D6E-409C-BE32-E72D297353CC}">
                <c16:uniqueId val="{0000000F-5780-4FB1-B3FA-235293CE3A97}"/>
              </c:ext>
            </c:extLst>
          </c:dPt>
          <c:dPt>
            <c:idx val="8"/>
            <c:invertIfNegative val="0"/>
            <c:bubble3D val="0"/>
            <c:spPr>
              <a:solidFill>
                <a:srgbClr val="00B050"/>
              </a:solidFill>
              <a:ln>
                <a:noFill/>
              </a:ln>
              <a:effectLst/>
            </c:spPr>
            <c:extLst>
              <c:ext xmlns:c16="http://schemas.microsoft.com/office/drawing/2014/chart" uri="{C3380CC4-5D6E-409C-BE32-E72D297353CC}">
                <c16:uniqueId val="{00000011-5780-4FB1-B3FA-235293CE3A97}"/>
              </c:ext>
            </c:extLst>
          </c:dPt>
          <c:dPt>
            <c:idx val="9"/>
            <c:invertIfNegative val="0"/>
            <c:bubble3D val="0"/>
            <c:spPr>
              <a:solidFill>
                <a:srgbClr val="00B050"/>
              </a:solidFill>
              <a:ln>
                <a:noFill/>
              </a:ln>
              <a:effectLst/>
            </c:spPr>
            <c:extLst>
              <c:ext xmlns:c16="http://schemas.microsoft.com/office/drawing/2014/chart" uri="{C3380CC4-5D6E-409C-BE32-E72D297353CC}">
                <c16:uniqueId val="{00000013-5780-4FB1-B3FA-235293CE3A97}"/>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Sheet1!$N$100:$N$109</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Sheet1!$O$100:$O$109</c:f>
              <c:numCache>
                <c:formatCode>0</c:formatCode>
                <c:ptCount val="10"/>
                <c:pt idx="0">
                  <c:v>528</c:v>
                </c:pt>
                <c:pt idx="1">
                  <c:v>476</c:v>
                </c:pt>
                <c:pt idx="2">
                  <c:v>483</c:v>
                </c:pt>
                <c:pt idx="3">
                  <c:v>452</c:v>
                </c:pt>
                <c:pt idx="4">
                  <c:v>425</c:v>
                </c:pt>
                <c:pt idx="5">
                  <c:v>479</c:v>
                </c:pt>
                <c:pt idx="6">
                  <c:v>418</c:v>
                </c:pt>
                <c:pt idx="7">
                  <c:v>460.85699999999997</c:v>
                </c:pt>
                <c:pt idx="8">
                  <c:v>453.65</c:v>
                </c:pt>
                <c:pt idx="9">
                  <c:v>477.63000000000005</c:v>
                </c:pt>
              </c:numCache>
            </c:numRef>
          </c:val>
          <c:extLst>
            <c:ext xmlns:c16="http://schemas.microsoft.com/office/drawing/2014/chart" uri="{C3380CC4-5D6E-409C-BE32-E72D297353CC}">
              <c16:uniqueId val="{00000014-5780-4FB1-B3FA-235293CE3A97}"/>
            </c:ext>
          </c:extLst>
        </c:ser>
        <c:dLbls>
          <c:showLegendKey val="0"/>
          <c:showVal val="0"/>
          <c:showCatName val="0"/>
          <c:showSerName val="0"/>
          <c:showPercent val="0"/>
          <c:showBubbleSize val="0"/>
        </c:dLbls>
        <c:gapWidth val="150"/>
        <c:axId val="896389200"/>
        <c:axId val="896391720"/>
      </c:barChart>
      <c:catAx>
        <c:axId val="896389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896391720"/>
        <c:crosses val="autoZero"/>
        <c:auto val="1"/>
        <c:lblAlgn val="ctr"/>
        <c:lblOffset val="100"/>
        <c:noMultiLvlLbl val="0"/>
      </c:catAx>
      <c:valAx>
        <c:axId val="896391720"/>
        <c:scaling>
          <c:orientation val="minMax"/>
          <c:max val="800"/>
          <c:min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896389200"/>
        <c:crosses val="autoZero"/>
        <c:crossBetween val="between"/>
      </c:valAx>
      <c:spPr>
        <a:solidFill>
          <a:schemeClr val="bg1"/>
        </a:solid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FE770A-73D5-496E-A7E9-2258C4898E83}"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ADF23F4F-2E41-4D5F-A2B0-DE206801BF7F}">
      <dgm:prSet custT="1"/>
      <dgm:spPr>
        <a:solidFill>
          <a:srgbClr val="2E6C57"/>
        </a:solidFill>
      </dgm:spPr>
      <dgm: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Treatment is certainly cheaper than registries</a:t>
          </a:r>
        </a:p>
      </dgm:t>
    </dgm:pt>
    <dgm:pt modelId="{58C8E232-C169-4156-892F-BC9B5407AB63}" type="parTrans" cxnId="{6FC2BDB4-97AC-40BC-B512-F69ECC7A9DBB}">
      <dgm:prSet/>
      <dgm:spPr/>
      <dgm:t>
        <a:bodyPr/>
        <a:lstStyle/>
        <a:p>
          <a:endParaRPr lang="en-US"/>
        </a:p>
      </dgm:t>
    </dgm:pt>
    <dgm:pt modelId="{F373FCC6-AA0E-4FAC-B70D-F2543213F461}" type="sibTrans" cxnId="{6FC2BDB4-97AC-40BC-B512-F69ECC7A9DBB}">
      <dgm:prSet/>
      <dgm:spPr/>
      <dgm:t>
        <a:bodyPr/>
        <a:lstStyle/>
        <a:p>
          <a:endParaRPr lang="en-US"/>
        </a:p>
      </dgm:t>
    </dgm:pt>
    <dgm:pt modelId="{D38FD611-1BF6-4BF2-99B1-90B9C7DE8F54}">
      <dgm:prSet/>
      <dgm:spPr>
        <a:solidFill>
          <a:schemeClr val="bg1">
            <a:lumMod val="85000"/>
          </a:schemeClr>
        </a:solidFill>
      </dgm:spPr>
      <dgm:t>
        <a:bodyPr/>
        <a:lstStyle/>
        <a:p>
          <a:r>
            <a:rPr lang="en-US" b="1" dirty="0">
              <a:solidFill>
                <a:srgbClr val="2E6C57"/>
              </a:solidFill>
              <a:latin typeface="Open Sans" panose="020B0606030504020204" pitchFamily="34" charset="0"/>
              <a:ea typeface="Open Sans" panose="020B0606030504020204" pitchFamily="34" charset="0"/>
              <a:cs typeface="Open Sans" panose="020B0606030504020204" pitchFamily="34" charset="0"/>
            </a:rPr>
            <a:t>The CDC estimated costs for dealing with one case of child sexual abuse is estimated to be:</a:t>
          </a:r>
        </a:p>
      </dgm:t>
    </dgm:pt>
    <dgm:pt modelId="{C8AB62ED-F539-4043-B69E-9D4114041CEC}" type="parTrans" cxnId="{0643FD98-9A08-4466-B651-6E25CFBFFF90}">
      <dgm:prSet/>
      <dgm:spPr/>
      <dgm:t>
        <a:bodyPr/>
        <a:lstStyle/>
        <a:p>
          <a:endParaRPr lang="en-US"/>
        </a:p>
      </dgm:t>
    </dgm:pt>
    <dgm:pt modelId="{3F49B4F4-01AF-4208-A1E1-499102BCC625}" type="sibTrans" cxnId="{0643FD98-9A08-4466-B651-6E25CFBFFF90}">
      <dgm:prSet/>
      <dgm:spPr/>
      <dgm:t>
        <a:bodyPr/>
        <a:lstStyle/>
        <a:p>
          <a:endParaRPr lang="en-US"/>
        </a:p>
      </dgm:t>
    </dgm:pt>
    <dgm:pt modelId="{6ADD4C6A-F8C5-4AAE-B4AB-7F885501D6AE}">
      <dgm:prSet/>
      <dgm:spPr>
        <a:solidFill>
          <a:schemeClr val="bg1">
            <a:lumMod val="50000"/>
            <a:alpha val="90000"/>
          </a:schemeClr>
        </a:solidFill>
      </dgm:spPr>
      <dgm:t>
        <a:bodyPr/>
        <a:lstStyle/>
        <a:p>
          <a:r>
            <a:rPr lang="en-US" dirty="0">
              <a:solidFill>
                <a:schemeClr val="bg1"/>
              </a:solidFill>
            </a:rPr>
            <a:t>Lowest end $210,012 in 2010 dollars</a:t>
          </a:r>
        </a:p>
      </dgm:t>
    </dgm:pt>
    <dgm:pt modelId="{FB768658-2B1D-4D40-BF1D-0FA810571648}" type="parTrans" cxnId="{4F606D6C-B8A0-4DC1-B6BF-EDAD522A3BF5}">
      <dgm:prSet/>
      <dgm:spPr/>
      <dgm:t>
        <a:bodyPr/>
        <a:lstStyle/>
        <a:p>
          <a:endParaRPr lang="en-US"/>
        </a:p>
      </dgm:t>
    </dgm:pt>
    <dgm:pt modelId="{6224D321-17C1-4956-A8E5-3D0FB84E93D1}" type="sibTrans" cxnId="{4F606D6C-B8A0-4DC1-B6BF-EDAD522A3BF5}">
      <dgm:prSet/>
      <dgm:spPr/>
      <dgm:t>
        <a:bodyPr/>
        <a:lstStyle/>
        <a:p>
          <a:endParaRPr lang="en-US"/>
        </a:p>
      </dgm:t>
    </dgm:pt>
    <dgm:pt modelId="{349462CC-8D9C-4615-89E9-878E41E6D20A}" type="pres">
      <dgm:prSet presAssocID="{A4FE770A-73D5-496E-A7E9-2258C4898E83}" presName="Name0" presStyleCnt="0">
        <dgm:presLayoutVars>
          <dgm:dir/>
          <dgm:animLvl val="lvl"/>
          <dgm:resizeHandles val="exact"/>
        </dgm:presLayoutVars>
      </dgm:prSet>
      <dgm:spPr/>
    </dgm:pt>
    <dgm:pt modelId="{091E5804-4F73-4996-AB81-AECFC5AD30A7}" type="pres">
      <dgm:prSet presAssocID="{D38FD611-1BF6-4BF2-99B1-90B9C7DE8F54}" presName="boxAndChildren" presStyleCnt="0"/>
      <dgm:spPr/>
    </dgm:pt>
    <dgm:pt modelId="{778DE89F-AD2A-495C-9255-99585CC78AB2}" type="pres">
      <dgm:prSet presAssocID="{D38FD611-1BF6-4BF2-99B1-90B9C7DE8F54}" presName="parentTextBox" presStyleLbl="node1" presStyleIdx="0" presStyleCnt="2"/>
      <dgm:spPr/>
    </dgm:pt>
    <dgm:pt modelId="{0912DDDB-5C75-4FD5-BD32-AAA924E625DD}" type="pres">
      <dgm:prSet presAssocID="{D38FD611-1BF6-4BF2-99B1-90B9C7DE8F54}" presName="entireBox" presStyleLbl="node1" presStyleIdx="0" presStyleCnt="2" custScaleX="99923" custScaleY="89064"/>
      <dgm:spPr/>
    </dgm:pt>
    <dgm:pt modelId="{C48B4A4B-996B-461C-9F3B-061A7706FC67}" type="pres">
      <dgm:prSet presAssocID="{D38FD611-1BF6-4BF2-99B1-90B9C7DE8F54}" presName="descendantBox" presStyleCnt="0"/>
      <dgm:spPr/>
    </dgm:pt>
    <dgm:pt modelId="{138645CA-FC58-441C-80FB-4BD6E4655019}" type="pres">
      <dgm:prSet presAssocID="{6ADD4C6A-F8C5-4AAE-B4AB-7F885501D6AE}" presName="childTextBox" presStyleLbl="fgAccFollowNode1" presStyleIdx="0" presStyleCnt="1">
        <dgm:presLayoutVars>
          <dgm:bulletEnabled val="1"/>
        </dgm:presLayoutVars>
      </dgm:prSet>
      <dgm:spPr/>
    </dgm:pt>
    <dgm:pt modelId="{A65743A3-D6DA-45B3-8FB6-96ACCCF949EA}" type="pres">
      <dgm:prSet presAssocID="{F373FCC6-AA0E-4FAC-B70D-F2543213F461}" presName="sp" presStyleCnt="0"/>
      <dgm:spPr/>
    </dgm:pt>
    <dgm:pt modelId="{B45C170A-D5FE-4FCE-853B-E14F317952FC}" type="pres">
      <dgm:prSet presAssocID="{ADF23F4F-2E41-4D5F-A2B0-DE206801BF7F}" presName="arrowAndChildren" presStyleCnt="0"/>
      <dgm:spPr/>
    </dgm:pt>
    <dgm:pt modelId="{6062B7ED-A00A-4FFE-BD51-5332C650EF7D}" type="pres">
      <dgm:prSet presAssocID="{ADF23F4F-2E41-4D5F-A2B0-DE206801BF7F}" presName="parentTextArrow" presStyleLbl="node1" presStyleIdx="1" presStyleCnt="2" custLinFactNeighborX="-110" custLinFactNeighborY="-11217"/>
      <dgm:spPr/>
    </dgm:pt>
  </dgm:ptLst>
  <dgm:cxnLst>
    <dgm:cxn modelId="{04E56528-432F-4D15-85A4-323EB5CE33F0}" type="presOf" srcId="{A4FE770A-73D5-496E-A7E9-2258C4898E83}" destId="{349462CC-8D9C-4615-89E9-878E41E6D20A}" srcOrd="0" destOrd="0" presId="urn:microsoft.com/office/officeart/2005/8/layout/process4"/>
    <dgm:cxn modelId="{E3DC4B67-B1BD-4EA4-A6D2-4F9E05DD8D0F}" type="presOf" srcId="{D38FD611-1BF6-4BF2-99B1-90B9C7DE8F54}" destId="{778DE89F-AD2A-495C-9255-99585CC78AB2}" srcOrd="0" destOrd="0" presId="urn:microsoft.com/office/officeart/2005/8/layout/process4"/>
    <dgm:cxn modelId="{4441B447-B8C0-492F-BEDB-210A0BC22319}" type="presOf" srcId="{6ADD4C6A-F8C5-4AAE-B4AB-7F885501D6AE}" destId="{138645CA-FC58-441C-80FB-4BD6E4655019}" srcOrd="0" destOrd="0" presId="urn:microsoft.com/office/officeart/2005/8/layout/process4"/>
    <dgm:cxn modelId="{4F606D6C-B8A0-4DC1-B6BF-EDAD522A3BF5}" srcId="{D38FD611-1BF6-4BF2-99B1-90B9C7DE8F54}" destId="{6ADD4C6A-F8C5-4AAE-B4AB-7F885501D6AE}" srcOrd="0" destOrd="0" parTransId="{FB768658-2B1D-4D40-BF1D-0FA810571648}" sibTransId="{6224D321-17C1-4956-A8E5-3D0FB84E93D1}"/>
    <dgm:cxn modelId="{1284737A-A7DA-4266-AA41-E355D0EFDFDC}" type="presOf" srcId="{D38FD611-1BF6-4BF2-99B1-90B9C7DE8F54}" destId="{0912DDDB-5C75-4FD5-BD32-AAA924E625DD}" srcOrd="1" destOrd="0" presId="urn:microsoft.com/office/officeart/2005/8/layout/process4"/>
    <dgm:cxn modelId="{0643FD98-9A08-4466-B651-6E25CFBFFF90}" srcId="{A4FE770A-73D5-496E-A7E9-2258C4898E83}" destId="{D38FD611-1BF6-4BF2-99B1-90B9C7DE8F54}" srcOrd="1" destOrd="0" parTransId="{C8AB62ED-F539-4043-B69E-9D4114041CEC}" sibTransId="{3F49B4F4-01AF-4208-A1E1-499102BCC625}"/>
    <dgm:cxn modelId="{6FC2BDB4-97AC-40BC-B512-F69ECC7A9DBB}" srcId="{A4FE770A-73D5-496E-A7E9-2258C4898E83}" destId="{ADF23F4F-2E41-4D5F-A2B0-DE206801BF7F}" srcOrd="0" destOrd="0" parTransId="{58C8E232-C169-4156-892F-BC9B5407AB63}" sibTransId="{F373FCC6-AA0E-4FAC-B70D-F2543213F461}"/>
    <dgm:cxn modelId="{CDF790EB-45BD-4616-9ECB-9AACBF130F8A}" type="presOf" srcId="{ADF23F4F-2E41-4D5F-A2B0-DE206801BF7F}" destId="{6062B7ED-A00A-4FFE-BD51-5332C650EF7D}" srcOrd="0" destOrd="0" presId="urn:microsoft.com/office/officeart/2005/8/layout/process4"/>
    <dgm:cxn modelId="{B419FAD2-5544-49D6-96CD-840F6A8829E3}" type="presParOf" srcId="{349462CC-8D9C-4615-89E9-878E41E6D20A}" destId="{091E5804-4F73-4996-AB81-AECFC5AD30A7}" srcOrd="0" destOrd="0" presId="urn:microsoft.com/office/officeart/2005/8/layout/process4"/>
    <dgm:cxn modelId="{FCD5830E-3500-4FF2-9029-2F842A135625}" type="presParOf" srcId="{091E5804-4F73-4996-AB81-AECFC5AD30A7}" destId="{778DE89F-AD2A-495C-9255-99585CC78AB2}" srcOrd="0" destOrd="0" presId="urn:microsoft.com/office/officeart/2005/8/layout/process4"/>
    <dgm:cxn modelId="{653E3C39-D48B-4F2B-A308-9F15A8C0DC30}" type="presParOf" srcId="{091E5804-4F73-4996-AB81-AECFC5AD30A7}" destId="{0912DDDB-5C75-4FD5-BD32-AAA924E625DD}" srcOrd="1" destOrd="0" presId="urn:microsoft.com/office/officeart/2005/8/layout/process4"/>
    <dgm:cxn modelId="{E9CC7C4E-C478-4EB6-89E2-18DBB7B88DCA}" type="presParOf" srcId="{091E5804-4F73-4996-AB81-AECFC5AD30A7}" destId="{C48B4A4B-996B-461C-9F3B-061A7706FC67}" srcOrd="2" destOrd="0" presId="urn:microsoft.com/office/officeart/2005/8/layout/process4"/>
    <dgm:cxn modelId="{98F00EA2-956C-4F73-B629-98A896B665E1}" type="presParOf" srcId="{C48B4A4B-996B-461C-9F3B-061A7706FC67}" destId="{138645CA-FC58-441C-80FB-4BD6E4655019}" srcOrd="0" destOrd="0" presId="urn:microsoft.com/office/officeart/2005/8/layout/process4"/>
    <dgm:cxn modelId="{A78BE880-61F5-4301-B121-D6052C863BF7}" type="presParOf" srcId="{349462CC-8D9C-4615-89E9-878E41E6D20A}" destId="{A65743A3-D6DA-45B3-8FB6-96ACCCF949EA}" srcOrd="1" destOrd="0" presId="urn:microsoft.com/office/officeart/2005/8/layout/process4"/>
    <dgm:cxn modelId="{C81140F0-6ABE-425F-9DED-16EF2E8349F9}" type="presParOf" srcId="{349462CC-8D9C-4615-89E9-878E41E6D20A}" destId="{B45C170A-D5FE-4FCE-853B-E14F317952FC}" srcOrd="2" destOrd="0" presId="urn:microsoft.com/office/officeart/2005/8/layout/process4"/>
    <dgm:cxn modelId="{7817AB12-5832-4219-B62E-2754C1496FCB}" type="presParOf" srcId="{B45C170A-D5FE-4FCE-853B-E14F317952FC}" destId="{6062B7ED-A00A-4FFE-BD51-5332C650EF7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36BA0F-BE5F-44F2-A23B-0BB74A478E43}"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86E4C5CC-B4A9-4538-A6F8-7D66BEA2A78B}">
      <dgm:prSet/>
      <dgm:spPr>
        <a:solidFill>
          <a:schemeClr val="bg1">
            <a:lumMod val="65000"/>
          </a:schemeClr>
        </a:solidFill>
      </dgm:spPr>
      <dgm:t>
        <a:bodyPr/>
        <a:lstStyle/>
        <a:p>
          <a:r>
            <a:rPr lang="en-US" dirty="0"/>
            <a:t>The myth of the “super predator” was alive and well</a:t>
          </a:r>
        </a:p>
        <a:p>
          <a:endParaRPr lang="en-US" dirty="0"/>
        </a:p>
      </dgm:t>
    </dgm:pt>
    <dgm:pt modelId="{5D3CE612-E0FE-4B0A-99B9-87D0B573B2A6}" type="parTrans" cxnId="{EA981D0E-BE70-4FAD-A865-558072CFD413}">
      <dgm:prSet/>
      <dgm:spPr/>
      <dgm:t>
        <a:bodyPr/>
        <a:lstStyle/>
        <a:p>
          <a:endParaRPr lang="en-US"/>
        </a:p>
      </dgm:t>
    </dgm:pt>
    <dgm:pt modelId="{CBEF42D4-73BE-4FB4-B7AA-33F22C9FBB9E}" type="sibTrans" cxnId="{EA981D0E-BE70-4FAD-A865-558072CFD413}">
      <dgm:prSet/>
      <dgm:spPr/>
      <dgm:t>
        <a:bodyPr/>
        <a:lstStyle/>
        <a:p>
          <a:endParaRPr lang="en-US"/>
        </a:p>
      </dgm:t>
    </dgm:pt>
    <dgm:pt modelId="{5BC7D6FA-7D05-4455-A44B-5CFD0869A1B4}">
      <dgm:prSet/>
      <dgm:spPr>
        <a:solidFill>
          <a:srgbClr val="2E6C57"/>
        </a:solidFill>
      </dgm:spPr>
      <dgm:t>
        <a:bodyPr/>
        <a:lstStyle/>
        <a:p>
          <a:r>
            <a:rPr lang="en-US" dirty="0"/>
            <a:t>Anything that had to  do with sex was stigmatized</a:t>
          </a:r>
        </a:p>
      </dgm:t>
    </dgm:pt>
    <dgm:pt modelId="{8707C4EF-E17D-4F12-A044-C29BF27BFBEC}" type="parTrans" cxnId="{656C0ECA-E952-4312-9ACA-50FD772E3AB2}">
      <dgm:prSet/>
      <dgm:spPr/>
      <dgm:t>
        <a:bodyPr/>
        <a:lstStyle/>
        <a:p>
          <a:endParaRPr lang="en-US"/>
        </a:p>
      </dgm:t>
    </dgm:pt>
    <dgm:pt modelId="{5547252A-A3F4-49A2-A9DD-3B88F954DD44}" type="sibTrans" cxnId="{656C0ECA-E952-4312-9ACA-50FD772E3AB2}">
      <dgm:prSet/>
      <dgm:spPr/>
      <dgm:t>
        <a:bodyPr/>
        <a:lstStyle/>
        <a:p>
          <a:endParaRPr lang="en-US"/>
        </a:p>
      </dgm:t>
    </dgm:pt>
    <dgm:pt modelId="{891EFD02-F437-40E1-BCDC-357B786E0FE1}">
      <dgm:prSet/>
      <dgm:spPr>
        <a:solidFill>
          <a:srgbClr val="2E6C57"/>
        </a:solidFill>
      </dgm:spPr>
      <dgm:t>
        <a:bodyPr/>
        <a:lstStyle/>
        <a:p>
          <a:endParaRPr lang="en-US" dirty="0"/>
        </a:p>
      </dgm:t>
    </dgm:pt>
    <dgm:pt modelId="{CE17D487-A339-4069-ADCA-394361EC15CE}" type="parTrans" cxnId="{F76D838D-05BA-4882-8707-BD3DE5DDC812}">
      <dgm:prSet/>
      <dgm:spPr/>
      <dgm:t>
        <a:bodyPr/>
        <a:lstStyle/>
        <a:p>
          <a:endParaRPr lang="en-US"/>
        </a:p>
      </dgm:t>
    </dgm:pt>
    <dgm:pt modelId="{F3228C8C-6273-49B0-AA26-E0082C90926A}" type="sibTrans" cxnId="{F76D838D-05BA-4882-8707-BD3DE5DDC812}">
      <dgm:prSet/>
      <dgm:spPr/>
      <dgm:t>
        <a:bodyPr/>
        <a:lstStyle/>
        <a:p>
          <a:endParaRPr lang="en-US"/>
        </a:p>
      </dgm:t>
    </dgm:pt>
    <dgm:pt modelId="{6F8AE3A1-9D25-46C5-B624-72C2B7E4CE10}" type="pres">
      <dgm:prSet presAssocID="{AB36BA0F-BE5F-44F2-A23B-0BB74A478E43}" presName="linear" presStyleCnt="0">
        <dgm:presLayoutVars>
          <dgm:animLvl val="lvl"/>
          <dgm:resizeHandles val="exact"/>
        </dgm:presLayoutVars>
      </dgm:prSet>
      <dgm:spPr/>
    </dgm:pt>
    <dgm:pt modelId="{ABEBC36A-138B-415F-9269-AC325807EDFC}" type="pres">
      <dgm:prSet presAssocID="{86E4C5CC-B4A9-4538-A6F8-7D66BEA2A78B}" presName="parentText" presStyleLbl="node1" presStyleIdx="0" presStyleCnt="3" custScaleX="73828" custScaleY="29539">
        <dgm:presLayoutVars>
          <dgm:chMax val="0"/>
          <dgm:bulletEnabled val="1"/>
        </dgm:presLayoutVars>
      </dgm:prSet>
      <dgm:spPr/>
    </dgm:pt>
    <dgm:pt modelId="{988351BA-7254-44F2-B750-910228299E93}" type="pres">
      <dgm:prSet presAssocID="{CBEF42D4-73BE-4FB4-B7AA-33F22C9FBB9E}" presName="spacer" presStyleCnt="0"/>
      <dgm:spPr/>
    </dgm:pt>
    <dgm:pt modelId="{7D4E5E6C-8EDE-49A1-B01B-F9F15ED3D25B}" type="pres">
      <dgm:prSet presAssocID="{5BC7D6FA-7D05-4455-A44B-5CFD0869A1B4}" presName="parentText" presStyleLbl="node1" presStyleIdx="1" presStyleCnt="3" custScaleX="73828" custScaleY="30826">
        <dgm:presLayoutVars>
          <dgm:chMax val="0"/>
          <dgm:bulletEnabled val="1"/>
        </dgm:presLayoutVars>
      </dgm:prSet>
      <dgm:spPr/>
    </dgm:pt>
    <dgm:pt modelId="{A76441B0-353E-4B98-AC62-CAA79F2F9309}" type="pres">
      <dgm:prSet presAssocID="{5547252A-A3F4-49A2-A9DD-3B88F954DD44}" presName="spacer" presStyleCnt="0"/>
      <dgm:spPr/>
    </dgm:pt>
    <dgm:pt modelId="{8E08375F-FA81-4A8B-9A30-187817C68ABD}" type="pres">
      <dgm:prSet presAssocID="{891EFD02-F437-40E1-BCDC-357B786E0FE1}" presName="parentText" presStyleLbl="node1" presStyleIdx="2" presStyleCnt="3" custScaleX="73485" custScaleY="28864">
        <dgm:presLayoutVars>
          <dgm:chMax val="0"/>
          <dgm:bulletEnabled val="1"/>
        </dgm:presLayoutVars>
      </dgm:prSet>
      <dgm:spPr/>
    </dgm:pt>
  </dgm:ptLst>
  <dgm:cxnLst>
    <dgm:cxn modelId="{EA981D0E-BE70-4FAD-A865-558072CFD413}" srcId="{AB36BA0F-BE5F-44F2-A23B-0BB74A478E43}" destId="{86E4C5CC-B4A9-4538-A6F8-7D66BEA2A78B}" srcOrd="0" destOrd="0" parTransId="{5D3CE612-E0FE-4B0A-99B9-87D0B573B2A6}" sibTransId="{CBEF42D4-73BE-4FB4-B7AA-33F22C9FBB9E}"/>
    <dgm:cxn modelId="{69E16E5A-FB25-4AF9-8103-73AA3A250150}" type="presOf" srcId="{891EFD02-F437-40E1-BCDC-357B786E0FE1}" destId="{8E08375F-FA81-4A8B-9A30-187817C68ABD}" srcOrd="0" destOrd="0" presId="urn:microsoft.com/office/officeart/2005/8/layout/vList2"/>
    <dgm:cxn modelId="{F76D838D-05BA-4882-8707-BD3DE5DDC812}" srcId="{AB36BA0F-BE5F-44F2-A23B-0BB74A478E43}" destId="{891EFD02-F437-40E1-BCDC-357B786E0FE1}" srcOrd="2" destOrd="0" parTransId="{CE17D487-A339-4069-ADCA-394361EC15CE}" sibTransId="{F3228C8C-6273-49B0-AA26-E0082C90926A}"/>
    <dgm:cxn modelId="{656C0ECA-E952-4312-9ACA-50FD772E3AB2}" srcId="{AB36BA0F-BE5F-44F2-A23B-0BB74A478E43}" destId="{5BC7D6FA-7D05-4455-A44B-5CFD0869A1B4}" srcOrd="1" destOrd="0" parTransId="{8707C4EF-E17D-4F12-A044-C29BF27BFBEC}" sibTransId="{5547252A-A3F4-49A2-A9DD-3B88F954DD44}"/>
    <dgm:cxn modelId="{AA3049CC-E965-41CE-94FE-C48BA9D95E54}" type="presOf" srcId="{86E4C5CC-B4A9-4538-A6F8-7D66BEA2A78B}" destId="{ABEBC36A-138B-415F-9269-AC325807EDFC}" srcOrd="0" destOrd="0" presId="urn:microsoft.com/office/officeart/2005/8/layout/vList2"/>
    <dgm:cxn modelId="{9A403BD7-10F4-4EC9-A499-51EA07C97E68}" type="presOf" srcId="{5BC7D6FA-7D05-4455-A44B-5CFD0869A1B4}" destId="{7D4E5E6C-8EDE-49A1-B01B-F9F15ED3D25B}" srcOrd="0" destOrd="0" presId="urn:microsoft.com/office/officeart/2005/8/layout/vList2"/>
    <dgm:cxn modelId="{A5B5B5E6-2030-4478-B348-32355D8D623B}" type="presOf" srcId="{AB36BA0F-BE5F-44F2-A23B-0BB74A478E43}" destId="{6F8AE3A1-9D25-46C5-B624-72C2B7E4CE10}" srcOrd="0" destOrd="0" presId="urn:microsoft.com/office/officeart/2005/8/layout/vList2"/>
    <dgm:cxn modelId="{48289C7B-4C54-466C-94EC-8DAAF4A384AE}" type="presParOf" srcId="{6F8AE3A1-9D25-46C5-B624-72C2B7E4CE10}" destId="{ABEBC36A-138B-415F-9269-AC325807EDFC}" srcOrd="0" destOrd="0" presId="urn:microsoft.com/office/officeart/2005/8/layout/vList2"/>
    <dgm:cxn modelId="{ACB908D3-F3FE-4161-B734-16F6D4168081}" type="presParOf" srcId="{6F8AE3A1-9D25-46C5-B624-72C2B7E4CE10}" destId="{988351BA-7254-44F2-B750-910228299E93}" srcOrd="1" destOrd="0" presId="urn:microsoft.com/office/officeart/2005/8/layout/vList2"/>
    <dgm:cxn modelId="{B73EF787-D8A2-4C27-AE35-40386EA68232}" type="presParOf" srcId="{6F8AE3A1-9D25-46C5-B624-72C2B7E4CE10}" destId="{7D4E5E6C-8EDE-49A1-B01B-F9F15ED3D25B}" srcOrd="2" destOrd="0" presId="urn:microsoft.com/office/officeart/2005/8/layout/vList2"/>
    <dgm:cxn modelId="{C242843D-25CA-4C94-81CD-1F4981B1E7E4}" type="presParOf" srcId="{6F8AE3A1-9D25-46C5-B624-72C2B7E4CE10}" destId="{A76441B0-353E-4B98-AC62-CAA79F2F9309}" srcOrd="3" destOrd="0" presId="urn:microsoft.com/office/officeart/2005/8/layout/vList2"/>
    <dgm:cxn modelId="{318427D3-BF26-436F-BC4E-2D4DDCC11430}" type="presParOf" srcId="{6F8AE3A1-9D25-46C5-B624-72C2B7E4CE10}" destId="{8E08375F-FA81-4A8B-9A30-187817C68AB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3F3003-324B-4973-A7E7-F81EC765E943}"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1BD4C9E2-B9EC-4861-A089-2D0AFFFF9368}">
      <dgm:prSet/>
      <dgm:spPr/>
      <dgm:t>
        <a:bodyPr/>
        <a:lstStyle/>
        <a:p>
          <a:r>
            <a:rPr lang="en-US" dirty="0"/>
            <a:t>Aggregated annual costs to governments  for managing juveniles ranges from $10 million to $100 million per year ( </a:t>
          </a:r>
          <a:r>
            <a:rPr lang="en-US" dirty="0" err="1"/>
            <a:t>Belzer</a:t>
          </a:r>
          <a:r>
            <a:rPr lang="en-US" dirty="0"/>
            <a:t>)</a:t>
          </a:r>
        </a:p>
      </dgm:t>
    </dgm:pt>
    <dgm:pt modelId="{B2CDB6D3-A1DE-422F-A691-F57CB5729277}" type="parTrans" cxnId="{EFE02595-C555-47B4-81FF-03523978AE48}">
      <dgm:prSet/>
      <dgm:spPr/>
      <dgm:t>
        <a:bodyPr/>
        <a:lstStyle/>
        <a:p>
          <a:endParaRPr lang="en-US"/>
        </a:p>
      </dgm:t>
    </dgm:pt>
    <dgm:pt modelId="{26819B4A-1F6A-4FC2-BAC6-AAECFB13F8D6}" type="sibTrans" cxnId="{EFE02595-C555-47B4-81FF-03523978AE48}">
      <dgm:prSet/>
      <dgm:spPr/>
      <dgm:t>
        <a:bodyPr/>
        <a:lstStyle/>
        <a:p>
          <a:endParaRPr lang="en-US"/>
        </a:p>
      </dgm:t>
    </dgm:pt>
    <dgm:pt modelId="{DAF8403F-AFE3-4918-8F01-14CD337250B9}">
      <dgm:prSet/>
      <dgm:spPr/>
      <dgm:t>
        <a:bodyPr/>
        <a:lstStyle/>
        <a:p>
          <a:r>
            <a:rPr lang="en-US" dirty="0"/>
            <a:t>There are addition costs to families, schools,  communities</a:t>
          </a:r>
        </a:p>
      </dgm:t>
    </dgm:pt>
    <dgm:pt modelId="{B694809B-4750-4DEC-90ED-A87972F00391}" type="parTrans" cxnId="{0DBD0046-36B0-46D7-A5D6-96C2EB097489}">
      <dgm:prSet/>
      <dgm:spPr/>
      <dgm:t>
        <a:bodyPr/>
        <a:lstStyle/>
        <a:p>
          <a:endParaRPr lang="en-US"/>
        </a:p>
      </dgm:t>
    </dgm:pt>
    <dgm:pt modelId="{84BB7ED8-D54F-4488-9BB2-9C601DDAF004}" type="sibTrans" cxnId="{0DBD0046-36B0-46D7-A5D6-96C2EB097489}">
      <dgm:prSet/>
      <dgm:spPr/>
      <dgm:t>
        <a:bodyPr/>
        <a:lstStyle/>
        <a:p>
          <a:endParaRPr lang="en-US"/>
        </a:p>
      </dgm:t>
    </dgm:pt>
    <dgm:pt modelId="{72237AF4-3DAB-4CCA-93E3-58348BADE10A}" type="pres">
      <dgm:prSet presAssocID="{083F3003-324B-4973-A7E7-F81EC765E943}" presName="hierChild1" presStyleCnt="0">
        <dgm:presLayoutVars>
          <dgm:chPref val="1"/>
          <dgm:dir/>
          <dgm:animOne val="branch"/>
          <dgm:animLvl val="lvl"/>
          <dgm:resizeHandles/>
        </dgm:presLayoutVars>
      </dgm:prSet>
      <dgm:spPr/>
    </dgm:pt>
    <dgm:pt modelId="{B637E7DB-11B2-40A7-823F-A3457BD2A0B6}" type="pres">
      <dgm:prSet presAssocID="{1BD4C9E2-B9EC-4861-A089-2D0AFFFF9368}" presName="hierRoot1" presStyleCnt="0"/>
      <dgm:spPr/>
    </dgm:pt>
    <dgm:pt modelId="{F18F3ED1-07B4-4964-9F88-2CE1053BCD18}" type="pres">
      <dgm:prSet presAssocID="{1BD4C9E2-B9EC-4861-A089-2D0AFFFF9368}" presName="composite" presStyleCnt="0"/>
      <dgm:spPr/>
    </dgm:pt>
    <dgm:pt modelId="{080F5301-8BDC-4B1F-80C8-CDB0ED194C23}" type="pres">
      <dgm:prSet presAssocID="{1BD4C9E2-B9EC-4861-A089-2D0AFFFF9368}" presName="background" presStyleLbl="node0" presStyleIdx="0" presStyleCnt="2"/>
      <dgm:spPr/>
    </dgm:pt>
    <dgm:pt modelId="{689C6520-B72F-4E05-99DD-4EDFC99BA3F8}" type="pres">
      <dgm:prSet presAssocID="{1BD4C9E2-B9EC-4861-A089-2D0AFFFF9368}" presName="text" presStyleLbl="fgAcc0" presStyleIdx="0" presStyleCnt="2">
        <dgm:presLayoutVars>
          <dgm:chPref val="3"/>
        </dgm:presLayoutVars>
      </dgm:prSet>
      <dgm:spPr/>
    </dgm:pt>
    <dgm:pt modelId="{105BAC31-0303-4373-83DE-9A789E6F4964}" type="pres">
      <dgm:prSet presAssocID="{1BD4C9E2-B9EC-4861-A089-2D0AFFFF9368}" presName="hierChild2" presStyleCnt="0"/>
      <dgm:spPr/>
    </dgm:pt>
    <dgm:pt modelId="{29F75CF4-8061-402A-8C13-86487914D67C}" type="pres">
      <dgm:prSet presAssocID="{DAF8403F-AFE3-4918-8F01-14CD337250B9}" presName="hierRoot1" presStyleCnt="0"/>
      <dgm:spPr/>
    </dgm:pt>
    <dgm:pt modelId="{6AF1054D-615C-4FDC-9EEB-3BF391631D0D}" type="pres">
      <dgm:prSet presAssocID="{DAF8403F-AFE3-4918-8F01-14CD337250B9}" presName="composite" presStyleCnt="0"/>
      <dgm:spPr/>
    </dgm:pt>
    <dgm:pt modelId="{C059C057-919B-4512-9929-64224ED55005}" type="pres">
      <dgm:prSet presAssocID="{DAF8403F-AFE3-4918-8F01-14CD337250B9}" presName="background" presStyleLbl="node0" presStyleIdx="1" presStyleCnt="2"/>
      <dgm:spPr/>
    </dgm:pt>
    <dgm:pt modelId="{1101A25C-8C61-4B53-882F-D8535ECCA26D}" type="pres">
      <dgm:prSet presAssocID="{DAF8403F-AFE3-4918-8F01-14CD337250B9}" presName="text" presStyleLbl="fgAcc0" presStyleIdx="1" presStyleCnt="2">
        <dgm:presLayoutVars>
          <dgm:chPref val="3"/>
        </dgm:presLayoutVars>
      </dgm:prSet>
      <dgm:spPr/>
    </dgm:pt>
    <dgm:pt modelId="{B1408DD6-EA86-4C31-B4D8-FA3F7A93A555}" type="pres">
      <dgm:prSet presAssocID="{DAF8403F-AFE3-4918-8F01-14CD337250B9}" presName="hierChild2" presStyleCnt="0"/>
      <dgm:spPr/>
    </dgm:pt>
  </dgm:ptLst>
  <dgm:cxnLst>
    <dgm:cxn modelId="{0DBD0046-36B0-46D7-A5D6-96C2EB097489}" srcId="{083F3003-324B-4973-A7E7-F81EC765E943}" destId="{DAF8403F-AFE3-4918-8F01-14CD337250B9}" srcOrd="1" destOrd="0" parTransId="{B694809B-4750-4DEC-90ED-A87972F00391}" sibTransId="{84BB7ED8-D54F-4488-9BB2-9C601DDAF004}"/>
    <dgm:cxn modelId="{D1FE8D8E-61AB-4658-8BB9-8DA5B49E0E2C}" type="presOf" srcId="{DAF8403F-AFE3-4918-8F01-14CD337250B9}" destId="{1101A25C-8C61-4B53-882F-D8535ECCA26D}" srcOrd="0" destOrd="0" presId="urn:microsoft.com/office/officeart/2005/8/layout/hierarchy1"/>
    <dgm:cxn modelId="{EFE02595-C555-47B4-81FF-03523978AE48}" srcId="{083F3003-324B-4973-A7E7-F81EC765E943}" destId="{1BD4C9E2-B9EC-4861-A089-2D0AFFFF9368}" srcOrd="0" destOrd="0" parTransId="{B2CDB6D3-A1DE-422F-A691-F57CB5729277}" sibTransId="{26819B4A-1F6A-4FC2-BAC6-AAECFB13F8D6}"/>
    <dgm:cxn modelId="{429361F6-5F3D-47AC-9908-6D8EA49A0EB2}" type="presOf" srcId="{083F3003-324B-4973-A7E7-F81EC765E943}" destId="{72237AF4-3DAB-4CCA-93E3-58348BADE10A}" srcOrd="0" destOrd="0" presId="urn:microsoft.com/office/officeart/2005/8/layout/hierarchy1"/>
    <dgm:cxn modelId="{17B01BFD-4594-40BA-80EA-2CDEDB574A0E}" type="presOf" srcId="{1BD4C9E2-B9EC-4861-A089-2D0AFFFF9368}" destId="{689C6520-B72F-4E05-99DD-4EDFC99BA3F8}" srcOrd="0" destOrd="0" presId="urn:microsoft.com/office/officeart/2005/8/layout/hierarchy1"/>
    <dgm:cxn modelId="{51F0A535-9E75-491D-A634-64276B708539}" type="presParOf" srcId="{72237AF4-3DAB-4CCA-93E3-58348BADE10A}" destId="{B637E7DB-11B2-40A7-823F-A3457BD2A0B6}" srcOrd="0" destOrd="0" presId="urn:microsoft.com/office/officeart/2005/8/layout/hierarchy1"/>
    <dgm:cxn modelId="{0E3959BF-AB7D-4CA8-B5E6-2A7B9D4658C5}" type="presParOf" srcId="{B637E7DB-11B2-40A7-823F-A3457BD2A0B6}" destId="{F18F3ED1-07B4-4964-9F88-2CE1053BCD18}" srcOrd="0" destOrd="0" presId="urn:microsoft.com/office/officeart/2005/8/layout/hierarchy1"/>
    <dgm:cxn modelId="{5F362D58-8024-4E49-A0AE-BDAB9DAD1A5B}" type="presParOf" srcId="{F18F3ED1-07B4-4964-9F88-2CE1053BCD18}" destId="{080F5301-8BDC-4B1F-80C8-CDB0ED194C23}" srcOrd="0" destOrd="0" presId="urn:microsoft.com/office/officeart/2005/8/layout/hierarchy1"/>
    <dgm:cxn modelId="{80E94D2D-31F8-452E-933B-D1564D3BA32B}" type="presParOf" srcId="{F18F3ED1-07B4-4964-9F88-2CE1053BCD18}" destId="{689C6520-B72F-4E05-99DD-4EDFC99BA3F8}" srcOrd="1" destOrd="0" presId="urn:microsoft.com/office/officeart/2005/8/layout/hierarchy1"/>
    <dgm:cxn modelId="{1716CA85-9038-4AB0-B982-943E7BD525B2}" type="presParOf" srcId="{B637E7DB-11B2-40A7-823F-A3457BD2A0B6}" destId="{105BAC31-0303-4373-83DE-9A789E6F4964}" srcOrd="1" destOrd="0" presId="urn:microsoft.com/office/officeart/2005/8/layout/hierarchy1"/>
    <dgm:cxn modelId="{4ECD178F-AE3D-4F38-89E7-CB9B76D6B894}" type="presParOf" srcId="{72237AF4-3DAB-4CCA-93E3-58348BADE10A}" destId="{29F75CF4-8061-402A-8C13-86487914D67C}" srcOrd="1" destOrd="0" presId="urn:microsoft.com/office/officeart/2005/8/layout/hierarchy1"/>
    <dgm:cxn modelId="{8CED1361-457F-499C-93DF-33E191CDB2AB}" type="presParOf" srcId="{29F75CF4-8061-402A-8C13-86487914D67C}" destId="{6AF1054D-615C-4FDC-9EEB-3BF391631D0D}" srcOrd="0" destOrd="0" presId="urn:microsoft.com/office/officeart/2005/8/layout/hierarchy1"/>
    <dgm:cxn modelId="{69999DE4-8A93-43B5-9BCC-F657ABD75609}" type="presParOf" srcId="{6AF1054D-615C-4FDC-9EEB-3BF391631D0D}" destId="{C059C057-919B-4512-9929-64224ED55005}" srcOrd="0" destOrd="0" presId="urn:microsoft.com/office/officeart/2005/8/layout/hierarchy1"/>
    <dgm:cxn modelId="{D1798168-DF58-4C05-93BA-345057F4C896}" type="presParOf" srcId="{6AF1054D-615C-4FDC-9EEB-3BF391631D0D}" destId="{1101A25C-8C61-4B53-882F-D8535ECCA26D}" srcOrd="1" destOrd="0" presId="urn:microsoft.com/office/officeart/2005/8/layout/hierarchy1"/>
    <dgm:cxn modelId="{E74B55F3-D951-4311-86C3-ACC98E6366E4}" type="presParOf" srcId="{29F75CF4-8061-402A-8C13-86487914D67C}" destId="{B1408DD6-EA86-4C31-B4D8-FA3F7A93A55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98217A-ECA5-48E6-89C9-6C93C0ECC643}"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63EB6D04-AF96-4ED3-86F6-E5C4E95DC1F1}">
      <dgm:prSet custT="1"/>
      <dgm:spPr/>
      <dgm:t>
        <a:bodyPr/>
        <a:lstStyle/>
        <a:p>
          <a:r>
            <a:rPr lang="en-US" sz="4400" dirty="0">
              <a:latin typeface="Open Sans" panose="020B0606030504020204" pitchFamily="34" charset="0"/>
              <a:ea typeface="Open Sans" panose="020B0606030504020204" pitchFamily="34" charset="0"/>
              <a:cs typeface="Open Sans" panose="020B0606030504020204" pitchFamily="34" charset="0"/>
            </a:rPr>
            <a:t>Wide Variations Among States</a:t>
          </a:r>
        </a:p>
      </dgm:t>
    </dgm:pt>
    <dgm:pt modelId="{B2622ECA-C175-4763-AEA3-A74552BEF011}" type="parTrans" cxnId="{8AC85FCE-481A-4141-935D-4FBE6187F007}">
      <dgm:prSet/>
      <dgm:spPr/>
      <dgm:t>
        <a:bodyPr/>
        <a:lstStyle/>
        <a:p>
          <a:endParaRPr lang="en-US"/>
        </a:p>
      </dgm:t>
    </dgm:pt>
    <dgm:pt modelId="{19E5DC77-9434-443C-A831-F1C1D8F57F59}" type="sibTrans" cxnId="{8AC85FCE-481A-4141-935D-4FBE6187F007}">
      <dgm:prSet/>
      <dgm:spPr/>
      <dgm:t>
        <a:bodyPr/>
        <a:lstStyle/>
        <a:p>
          <a:endParaRPr lang="en-US"/>
        </a:p>
      </dgm:t>
    </dgm:pt>
    <dgm:pt modelId="{14D8B035-1ADA-460B-BA3B-90A0A8DD1B0F}">
      <dgm:prSet custT="1"/>
      <dgm:spPr/>
      <dgm: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In the laws, policies or procedures</a:t>
          </a:r>
        </a:p>
        <a:p>
          <a:r>
            <a:rPr lang="en-US" sz="2400" dirty="0">
              <a:latin typeface="Open Sans" panose="020B0606030504020204" pitchFamily="34" charset="0"/>
              <a:ea typeface="Open Sans" panose="020B0606030504020204" pitchFamily="34" charset="0"/>
              <a:cs typeface="Open Sans" panose="020B0606030504020204" pitchFamily="34" charset="0"/>
            </a:rPr>
            <a:t>In judicial approaches</a:t>
          </a:r>
        </a:p>
        <a:p>
          <a:r>
            <a:rPr lang="en-US" sz="2400" dirty="0">
              <a:latin typeface="Open Sans" panose="020B0606030504020204" pitchFamily="34" charset="0"/>
              <a:ea typeface="Open Sans" panose="020B0606030504020204" pitchFamily="34" charset="0"/>
              <a:cs typeface="Open Sans" panose="020B0606030504020204" pitchFamily="34" charset="0"/>
            </a:rPr>
            <a:t>In assessing risk</a:t>
          </a:r>
        </a:p>
        <a:p>
          <a:r>
            <a:rPr lang="en-US" sz="2400" dirty="0">
              <a:latin typeface="Open Sans" panose="020B0606030504020204" pitchFamily="34" charset="0"/>
              <a:ea typeface="Open Sans" panose="020B0606030504020204" pitchFamily="34" charset="0"/>
              <a:cs typeface="Open Sans" panose="020B0606030504020204" pitchFamily="34" charset="0"/>
            </a:rPr>
            <a:t>In updating laws to reflect court cases</a:t>
          </a:r>
        </a:p>
        <a:p>
          <a:endParaRPr lang="en-US" sz="1600" dirty="0"/>
        </a:p>
      </dgm:t>
    </dgm:pt>
    <dgm:pt modelId="{AC7990D5-2A9F-4160-8263-92C02909BA44}" type="parTrans" cxnId="{E982E520-7123-44BA-9DD1-012465E74AF7}">
      <dgm:prSet/>
      <dgm:spPr/>
      <dgm:t>
        <a:bodyPr/>
        <a:lstStyle/>
        <a:p>
          <a:endParaRPr lang="en-US"/>
        </a:p>
      </dgm:t>
    </dgm:pt>
    <dgm:pt modelId="{86B017A5-F188-4B9F-8AD6-57AB5849BB70}" type="sibTrans" cxnId="{E982E520-7123-44BA-9DD1-012465E74AF7}">
      <dgm:prSet/>
      <dgm:spPr/>
      <dgm:t>
        <a:bodyPr/>
        <a:lstStyle/>
        <a:p>
          <a:endParaRPr lang="en-US"/>
        </a:p>
      </dgm:t>
    </dgm:pt>
    <dgm:pt modelId="{338589C5-E035-48C4-9A48-0D6A2DD18D9C}" type="pres">
      <dgm:prSet presAssocID="{EB98217A-ECA5-48E6-89C9-6C93C0ECC643}" presName="Name0" presStyleCnt="0">
        <dgm:presLayoutVars>
          <dgm:dir/>
          <dgm:resizeHandles val="exact"/>
        </dgm:presLayoutVars>
      </dgm:prSet>
      <dgm:spPr/>
    </dgm:pt>
    <dgm:pt modelId="{61226FD8-C28B-40C4-8B62-4B550A60088F}" type="pres">
      <dgm:prSet presAssocID="{63EB6D04-AF96-4ED3-86F6-E5C4E95DC1F1}" presName="node" presStyleLbl="node1" presStyleIdx="0" presStyleCnt="2" custLinFactNeighborX="-6652" custLinFactNeighborY="1793">
        <dgm:presLayoutVars>
          <dgm:bulletEnabled val="1"/>
        </dgm:presLayoutVars>
      </dgm:prSet>
      <dgm:spPr/>
    </dgm:pt>
    <dgm:pt modelId="{94F9B27D-FDF3-44D3-9E03-06270D477F4A}" type="pres">
      <dgm:prSet presAssocID="{19E5DC77-9434-443C-A831-F1C1D8F57F59}" presName="sibTrans" presStyleLbl="sibTrans1D1" presStyleIdx="0" presStyleCnt="1"/>
      <dgm:spPr/>
    </dgm:pt>
    <dgm:pt modelId="{221D96BE-899C-4F01-A5F2-2001624214DF}" type="pres">
      <dgm:prSet presAssocID="{19E5DC77-9434-443C-A831-F1C1D8F57F59}" presName="connectorText" presStyleLbl="sibTrans1D1" presStyleIdx="0" presStyleCnt="1"/>
      <dgm:spPr/>
    </dgm:pt>
    <dgm:pt modelId="{83757FEB-DDD9-4C6E-9E36-EE0CB4F612EB}" type="pres">
      <dgm:prSet presAssocID="{14D8B035-1ADA-460B-BA3B-90A0A8DD1B0F}" presName="node" presStyleLbl="node1" presStyleIdx="1" presStyleCnt="2">
        <dgm:presLayoutVars>
          <dgm:bulletEnabled val="1"/>
        </dgm:presLayoutVars>
      </dgm:prSet>
      <dgm:spPr/>
    </dgm:pt>
  </dgm:ptLst>
  <dgm:cxnLst>
    <dgm:cxn modelId="{7FA21400-C630-43C6-8F78-2A12F51825D7}" type="presOf" srcId="{19E5DC77-9434-443C-A831-F1C1D8F57F59}" destId="{221D96BE-899C-4F01-A5F2-2001624214DF}" srcOrd="1" destOrd="0" presId="urn:microsoft.com/office/officeart/2016/7/layout/RepeatingBendingProcessNew"/>
    <dgm:cxn modelId="{D0201A11-04E5-4C16-9629-6DE546164029}" type="presOf" srcId="{EB98217A-ECA5-48E6-89C9-6C93C0ECC643}" destId="{338589C5-E035-48C4-9A48-0D6A2DD18D9C}" srcOrd="0" destOrd="0" presId="urn:microsoft.com/office/officeart/2016/7/layout/RepeatingBendingProcessNew"/>
    <dgm:cxn modelId="{E982E520-7123-44BA-9DD1-012465E74AF7}" srcId="{EB98217A-ECA5-48E6-89C9-6C93C0ECC643}" destId="{14D8B035-1ADA-460B-BA3B-90A0A8DD1B0F}" srcOrd="1" destOrd="0" parTransId="{AC7990D5-2A9F-4160-8263-92C02909BA44}" sibTransId="{86B017A5-F188-4B9F-8AD6-57AB5849BB70}"/>
    <dgm:cxn modelId="{D21822A4-46DB-4778-ACEF-891219F27D75}" type="presOf" srcId="{19E5DC77-9434-443C-A831-F1C1D8F57F59}" destId="{94F9B27D-FDF3-44D3-9E03-06270D477F4A}" srcOrd="0" destOrd="0" presId="urn:microsoft.com/office/officeart/2016/7/layout/RepeatingBendingProcessNew"/>
    <dgm:cxn modelId="{C1097FB8-5458-4719-8727-06B6BA664D44}" type="presOf" srcId="{14D8B035-1ADA-460B-BA3B-90A0A8DD1B0F}" destId="{83757FEB-DDD9-4C6E-9E36-EE0CB4F612EB}" srcOrd="0" destOrd="0" presId="urn:microsoft.com/office/officeart/2016/7/layout/RepeatingBendingProcessNew"/>
    <dgm:cxn modelId="{8AC85FCE-481A-4141-935D-4FBE6187F007}" srcId="{EB98217A-ECA5-48E6-89C9-6C93C0ECC643}" destId="{63EB6D04-AF96-4ED3-86F6-E5C4E95DC1F1}" srcOrd="0" destOrd="0" parTransId="{B2622ECA-C175-4763-AEA3-A74552BEF011}" sibTransId="{19E5DC77-9434-443C-A831-F1C1D8F57F59}"/>
    <dgm:cxn modelId="{1E2549D0-FC0D-4E55-BAAC-1ECFB8BEE248}" type="presOf" srcId="{63EB6D04-AF96-4ED3-86F6-E5C4E95DC1F1}" destId="{61226FD8-C28B-40C4-8B62-4B550A60088F}" srcOrd="0" destOrd="0" presId="urn:microsoft.com/office/officeart/2016/7/layout/RepeatingBendingProcessNew"/>
    <dgm:cxn modelId="{442FEAC7-B37F-4415-88A0-F13A3D6E8CA7}" type="presParOf" srcId="{338589C5-E035-48C4-9A48-0D6A2DD18D9C}" destId="{61226FD8-C28B-40C4-8B62-4B550A60088F}" srcOrd="0" destOrd="0" presId="urn:microsoft.com/office/officeart/2016/7/layout/RepeatingBendingProcessNew"/>
    <dgm:cxn modelId="{0BE87936-DF1C-4953-A05D-66E401F235F9}" type="presParOf" srcId="{338589C5-E035-48C4-9A48-0D6A2DD18D9C}" destId="{94F9B27D-FDF3-44D3-9E03-06270D477F4A}" srcOrd="1" destOrd="0" presId="urn:microsoft.com/office/officeart/2016/7/layout/RepeatingBendingProcessNew"/>
    <dgm:cxn modelId="{B5B6153B-C34D-4B94-8602-DA68D02E7C70}" type="presParOf" srcId="{94F9B27D-FDF3-44D3-9E03-06270D477F4A}" destId="{221D96BE-899C-4F01-A5F2-2001624214DF}" srcOrd="0" destOrd="0" presId="urn:microsoft.com/office/officeart/2016/7/layout/RepeatingBendingProcessNew"/>
    <dgm:cxn modelId="{4785793A-316C-49B9-A2EA-3D144980DCCB}" type="presParOf" srcId="{338589C5-E035-48C4-9A48-0D6A2DD18D9C}" destId="{83757FEB-DDD9-4C6E-9E36-EE0CB4F612EB}" srcOrd="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98217A-ECA5-48E6-89C9-6C93C0ECC64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63EB6D04-AF96-4ED3-86F6-E5C4E95DC1F1}">
      <dgm:prSet custT="1"/>
      <dgm:spPr/>
      <dgm:t>
        <a:bodyPr/>
        <a:lstStyle/>
        <a:p>
          <a:r>
            <a:rPr lang="en-US" sz="3600" dirty="0"/>
            <a:t>Registries as Crime Control Theater</a:t>
          </a:r>
        </a:p>
      </dgm:t>
    </dgm:pt>
    <dgm:pt modelId="{B2622ECA-C175-4763-AEA3-A74552BEF011}" type="parTrans" cxnId="{8AC85FCE-481A-4141-935D-4FBE6187F007}">
      <dgm:prSet/>
      <dgm:spPr/>
      <dgm:t>
        <a:bodyPr/>
        <a:lstStyle/>
        <a:p>
          <a:endParaRPr lang="en-US"/>
        </a:p>
      </dgm:t>
    </dgm:pt>
    <dgm:pt modelId="{19E5DC77-9434-443C-A831-F1C1D8F57F59}" type="sibTrans" cxnId="{8AC85FCE-481A-4141-935D-4FBE6187F007}">
      <dgm:prSet/>
      <dgm:spPr/>
      <dgm:t>
        <a:bodyPr/>
        <a:lstStyle/>
        <a:p>
          <a:endParaRPr lang="en-US"/>
        </a:p>
      </dgm:t>
    </dgm:pt>
    <dgm:pt modelId="{14D8B035-1ADA-460B-BA3B-90A0A8DD1B0F}">
      <dgm:prSet custT="1"/>
      <dgm:spPr/>
      <dgm:t>
        <a:bodyPr/>
        <a:lstStyle/>
        <a:p>
          <a:r>
            <a:rPr lang="en-US" sz="2400" dirty="0"/>
            <a:t>Crime control theater refers to the  issue of public policies or programs which have been found to have no effect but are too popular  with the public to terminate</a:t>
          </a:r>
        </a:p>
      </dgm:t>
    </dgm:pt>
    <dgm:pt modelId="{AC7990D5-2A9F-4160-8263-92C02909BA44}" type="parTrans" cxnId="{E982E520-7123-44BA-9DD1-012465E74AF7}">
      <dgm:prSet/>
      <dgm:spPr/>
      <dgm:t>
        <a:bodyPr/>
        <a:lstStyle/>
        <a:p>
          <a:endParaRPr lang="en-US"/>
        </a:p>
      </dgm:t>
    </dgm:pt>
    <dgm:pt modelId="{86B017A5-F188-4B9F-8AD6-57AB5849BB70}" type="sibTrans" cxnId="{E982E520-7123-44BA-9DD1-012465E74AF7}">
      <dgm:prSet/>
      <dgm:spPr/>
      <dgm:t>
        <a:bodyPr/>
        <a:lstStyle/>
        <a:p>
          <a:endParaRPr lang="en-US"/>
        </a:p>
      </dgm:t>
    </dgm:pt>
    <dgm:pt modelId="{CE38ED98-D751-4374-8B7F-6737C9062935}" type="pres">
      <dgm:prSet presAssocID="{EB98217A-ECA5-48E6-89C9-6C93C0ECC643}" presName="hierChild1" presStyleCnt="0">
        <dgm:presLayoutVars>
          <dgm:chPref val="1"/>
          <dgm:dir/>
          <dgm:animOne val="branch"/>
          <dgm:animLvl val="lvl"/>
          <dgm:resizeHandles/>
        </dgm:presLayoutVars>
      </dgm:prSet>
      <dgm:spPr/>
    </dgm:pt>
    <dgm:pt modelId="{A338948E-3884-45F3-8B57-DDA2474B1E03}" type="pres">
      <dgm:prSet presAssocID="{63EB6D04-AF96-4ED3-86F6-E5C4E95DC1F1}" presName="hierRoot1" presStyleCnt="0"/>
      <dgm:spPr/>
    </dgm:pt>
    <dgm:pt modelId="{9726BEAB-588F-4600-AD23-6B9A6C539A54}" type="pres">
      <dgm:prSet presAssocID="{63EB6D04-AF96-4ED3-86F6-E5C4E95DC1F1}" presName="composite" presStyleCnt="0"/>
      <dgm:spPr/>
    </dgm:pt>
    <dgm:pt modelId="{8C3B424B-3A8B-471E-B9CA-921F1BADA7BB}" type="pres">
      <dgm:prSet presAssocID="{63EB6D04-AF96-4ED3-86F6-E5C4E95DC1F1}" presName="background" presStyleLbl="node0" presStyleIdx="0" presStyleCnt="2"/>
      <dgm:spPr/>
    </dgm:pt>
    <dgm:pt modelId="{C5965837-1233-43EA-9E3F-54C111045D2C}" type="pres">
      <dgm:prSet presAssocID="{63EB6D04-AF96-4ED3-86F6-E5C4E95DC1F1}" presName="text" presStyleLbl="fgAcc0" presStyleIdx="0" presStyleCnt="2" custScaleY="231874" custLinFactNeighborX="6462" custLinFactNeighborY="-1768">
        <dgm:presLayoutVars>
          <dgm:chPref val="3"/>
        </dgm:presLayoutVars>
      </dgm:prSet>
      <dgm:spPr/>
    </dgm:pt>
    <dgm:pt modelId="{241CA354-9A30-49B6-9E73-CBA983374DF3}" type="pres">
      <dgm:prSet presAssocID="{63EB6D04-AF96-4ED3-86F6-E5C4E95DC1F1}" presName="hierChild2" presStyleCnt="0"/>
      <dgm:spPr/>
    </dgm:pt>
    <dgm:pt modelId="{7A2F125A-9870-49A3-8C55-955483DEF9CC}" type="pres">
      <dgm:prSet presAssocID="{14D8B035-1ADA-460B-BA3B-90A0A8DD1B0F}" presName="hierRoot1" presStyleCnt="0"/>
      <dgm:spPr/>
    </dgm:pt>
    <dgm:pt modelId="{587AAC92-E15D-47C9-9A69-00AD2743B35F}" type="pres">
      <dgm:prSet presAssocID="{14D8B035-1ADA-460B-BA3B-90A0A8DD1B0F}" presName="composite" presStyleCnt="0"/>
      <dgm:spPr/>
    </dgm:pt>
    <dgm:pt modelId="{293C288E-A38E-4BC8-8626-44FFD45F3FA9}" type="pres">
      <dgm:prSet presAssocID="{14D8B035-1ADA-460B-BA3B-90A0A8DD1B0F}" presName="background" presStyleLbl="node0" presStyleIdx="1" presStyleCnt="2"/>
      <dgm:spPr/>
    </dgm:pt>
    <dgm:pt modelId="{E3BB10DD-CA30-401D-90AF-DE83FD038899}" type="pres">
      <dgm:prSet presAssocID="{14D8B035-1ADA-460B-BA3B-90A0A8DD1B0F}" presName="text" presStyleLbl="fgAcc0" presStyleIdx="1" presStyleCnt="2" custScaleY="310955">
        <dgm:presLayoutVars>
          <dgm:chPref val="3"/>
        </dgm:presLayoutVars>
      </dgm:prSet>
      <dgm:spPr/>
    </dgm:pt>
    <dgm:pt modelId="{AB89F47D-99C7-4AF2-8754-3C435796D066}" type="pres">
      <dgm:prSet presAssocID="{14D8B035-1ADA-460B-BA3B-90A0A8DD1B0F}" presName="hierChild2" presStyleCnt="0"/>
      <dgm:spPr/>
    </dgm:pt>
  </dgm:ptLst>
  <dgm:cxnLst>
    <dgm:cxn modelId="{67224E08-0C1A-4E11-9719-02CFB5DE9592}" type="presOf" srcId="{EB98217A-ECA5-48E6-89C9-6C93C0ECC643}" destId="{CE38ED98-D751-4374-8B7F-6737C9062935}" srcOrd="0" destOrd="0" presId="urn:microsoft.com/office/officeart/2005/8/layout/hierarchy1"/>
    <dgm:cxn modelId="{E982E520-7123-44BA-9DD1-012465E74AF7}" srcId="{EB98217A-ECA5-48E6-89C9-6C93C0ECC643}" destId="{14D8B035-1ADA-460B-BA3B-90A0A8DD1B0F}" srcOrd="1" destOrd="0" parTransId="{AC7990D5-2A9F-4160-8263-92C02909BA44}" sibTransId="{86B017A5-F188-4B9F-8AD6-57AB5849BB70}"/>
    <dgm:cxn modelId="{CCF21821-74FE-4952-A15E-EDE7A2A61BC1}" type="presOf" srcId="{14D8B035-1ADA-460B-BA3B-90A0A8DD1B0F}" destId="{E3BB10DD-CA30-401D-90AF-DE83FD038899}" srcOrd="0" destOrd="0" presId="urn:microsoft.com/office/officeart/2005/8/layout/hierarchy1"/>
    <dgm:cxn modelId="{7E8F2856-A27B-4644-9AE4-38852D0C8795}" type="presOf" srcId="{63EB6D04-AF96-4ED3-86F6-E5C4E95DC1F1}" destId="{C5965837-1233-43EA-9E3F-54C111045D2C}" srcOrd="0" destOrd="0" presId="urn:microsoft.com/office/officeart/2005/8/layout/hierarchy1"/>
    <dgm:cxn modelId="{8AC85FCE-481A-4141-935D-4FBE6187F007}" srcId="{EB98217A-ECA5-48E6-89C9-6C93C0ECC643}" destId="{63EB6D04-AF96-4ED3-86F6-E5C4E95DC1F1}" srcOrd="0" destOrd="0" parTransId="{B2622ECA-C175-4763-AEA3-A74552BEF011}" sibTransId="{19E5DC77-9434-443C-A831-F1C1D8F57F59}"/>
    <dgm:cxn modelId="{39E1F37E-8B7A-4B72-82C2-177B7AE141D1}" type="presParOf" srcId="{CE38ED98-D751-4374-8B7F-6737C9062935}" destId="{A338948E-3884-45F3-8B57-DDA2474B1E03}" srcOrd="0" destOrd="0" presId="urn:microsoft.com/office/officeart/2005/8/layout/hierarchy1"/>
    <dgm:cxn modelId="{63CA008D-CBED-41A1-8201-F3FAA75775F9}" type="presParOf" srcId="{A338948E-3884-45F3-8B57-DDA2474B1E03}" destId="{9726BEAB-588F-4600-AD23-6B9A6C539A54}" srcOrd="0" destOrd="0" presId="urn:microsoft.com/office/officeart/2005/8/layout/hierarchy1"/>
    <dgm:cxn modelId="{B2B4C4BC-DD5F-4535-B02E-8012F8A35A10}" type="presParOf" srcId="{9726BEAB-588F-4600-AD23-6B9A6C539A54}" destId="{8C3B424B-3A8B-471E-B9CA-921F1BADA7BB}" srcOrd="0" destOrd="0" presId="urn:microsoft.com/office/officeart/2005/8/layout/hierarchy1"/>
    <dgm:cxn modelId="{C4F3FB9F-3F75-44A4-AABE-60450F88A49C}" type="presParOf" srcId="{9726BEAB-588F-4600-AD23-6B9A6C539A54}" destId="{C5965837-1233-43EA-9E3F-54C111045D2C}" srcOrd="1" destOrd="0" presId="urn:microsoft.com/office/officeart/2005/8/layout/hierarchy1"/>
    <dgm:cxn modelId="{0A271DD3-9D1F-4CC4-A5F8-8645F3843391}" type="presParOf" srcId="{A338948E-3884-45F3-8B57-DDA2474B1E03}" destId="{241CA354-9A30-49B6-9E73-CBA983374DF3}" srcOrd="1" destOrd="0" presId="urn:microsoft.com/office/officeart/2005/8/layout/hierarchy1"/>
    <dgm:cxn modelId="{5ECEB18D-2894-425E-90F9-4BDD3C7FC4B0}" type="presParOf" srcId="{CE38ED98-D751-4374-8B7F-6737C9062935}" destId="{7A2F125A-9870-49A3-8C55-955483DEF9CC}" srcOrd="1" destOrd="0" presId="urn:microsoft.com/office/officeart/2005/8/layout/hierarchy1"/>
    <dgm:cxn modelId="{6F314A66-36F5-417E-BF7D-75207B11522D}" type="presParOf" srcId="{7A2F125A-9870-49A3-8C55-955483DEF9CC}" destId="{587AAC92-E15D-47C9-9A69-00AD2743B35F}" srcOrd="0" destOrd="0" presId="urn:microsoft.com/office/officeart/2005/8/layout/hierarchy1"/>
    <dgm:cxn modelId="{B6266F1B-6554-4A52-AC41-BC804E788AE1}" type="presParOf" srcId="{587AAC92-E15D-47C9-9A69-00AD2743B35F}" destId="{293C288E-A38E-4BC8-8626-44FFD45F3FA9}" srcOrd="0" destOrd="0" presId="urn:microsoft.com/office/officeart/2005/8/layout/hierarchy1"/>
    <dgm:cxn modelId="{955F76C6-B173-4FFC-956C-72D1FF3E588D}" type="presParOf" srcId="{587AAC92-E15D-47C9-9A69-00AD2743B35F}" destId="{E3BB10DD-CA30-401D-90AF-DE83FD038899}" srcOrd="1" destOrd="0" presId="urn:microsoft.com/office/officeart/2005/8/layout/hierarchy1"/>
    <dgm:cxn modelId="{F171170A-6620-4236-A245-E25BDB3FF533}" type="presParOf" srcId="{7A2F125A-9870-49A3-8C55-955483DEF9CC}" destId="{AB89F47D-99C7-4AF2-8754-3C435796D06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12DDDB-5C75-4FD5-BD32-AAA924E625DD}">
      <dsp:nvSpPr>
        <dsp:cNvPr id="0" name=""/>
        <dsp:cNvSpPr/>
      </dsp:nvSpPr>
      <dsp:spPr>
        <a:xfrm>
          <a:off x="4418" y="2607871"/>
          <a:ext cx="11466882" cy="1524344"/>
        </a:xfrm>
        <a:prstGeom prst="rect">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2E6C57"/>
              </a:solidFill>
              <a:latin typeface="Open Sans" panose="020B0606030504020204" pitchFamily="34" charset="0"/>
              <a:ea typeface="Open Sans" panose="020B0606030504020204" pitchFamily="34" charset="0"/>
              <a:cs typeface="Open Sans" panose="020B0606030504020204" pitchFamily="34" charset="0"/>
            </a:rPr>
            <a:t>The CDC estimated costs for dealing with one case of child sexual abuse is estimated to be:</a:t>
          </a:r>
        </a:p>
      </dsp:txBody>
      <dsp:txXfrm>
        <a:off x="4418" y="2607871"/>
        <a:ext cx="11466882" cy="823146"/>
      </dsp:txXfrm>
    </dsp:sp>
    <dsp:sp modelId="{138645CA-FC58-441C-80FB-4BD6E4655019}">
      <dsp:nvSpPr>
        <dsp:cNvPr id="0" name=""/>
        <dsp:cNvSpPr/>
      </dsp:nvSpPr>
      <dsp:spPr>
        <a:xfrm>
          <a:off x="0" y="3404274"/>
          <a:ext cx="11475719" cy="787297"/>
        </a:xfrm>
        <a:prstGeom prst="rect">
          <a:avLst/>
        </a:prstGeom>
        <a:solidFill>
          <a:schemeClr val="bg1">
            <a:lumMod val="50000"/>
            <a:alpha val="9000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4264" tIns="59690" rIns="334264" bIns="59690" numCol="1" spcCol="1270" anchor="ctr" anchorCtr="0">
          <a:noAutofit/>
        </a:bodyPr>
        <a:lstStyle/>
        <a:p>
          <a:pPr marL="0" lvl="0" indent="0" algn="ctr" defTabSz="2089150">
            <a:lnSpc>
              <a:spcPct val="90000"/>
            </a:lnSpc>
            <a:spcBef>
              <a:spcPct val="0"/>
            </a:spcBef>
            <a:spcAft>
              <a:spcPct val="35000"/>
            </a:spcAft>
            <a:buNone/>
          </a:pPr>
          <a:r>
            <a:rPr lang="en-US" sz="4700" kern="1200" dirty="0">
              <a:solidFill>
                <a:schemeClr val="bg1"/>
              </a:solidFill>
            </a:rPr>
            <a:t>Lowest end $210,012 in 2010 dollars</a:t>
          </a:r>
        </a:p>
      </dsp:txBody>
      <dsp:txXfrm>
        <a:off x="0" y="3404274"/>
        <a:ext cx="11475719" cy="787297"/>
      </dsp:txXfrm>
    </dsp:sp>
    <dsp:sp modelId="{6062B7ED-A00A-4FFE-BD51-5332C650EF7D}">
      <dsp:nvSpPr>
        <dsp:cNvPr id="0" name=""/>
        <dsp:cNvSpPr/>
      </dsp:nvSpPr>
      <dsp:spPr>
        <a:xfrm rot="10800000">
          <a:off x="0" y="0"/>
          <a:ext cx="11475719" cy="2632311"/>
        </a:xfrm>
        <a:prstGeom prst="upArrowCallout">
          <a:avLst/>
        </a:prstGeom>
        <a:solidFill>
          <a:srgbClr val="2E6C5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panose="020B0606030504020204" pitchFamily="34" charset="0"/>
              <a:ea typeface="Open Sans" panose="020B0606030504020204" pitchFamily="34" charset="0"/>
              <a:cs typeface="Open Sans" panose="020B0606030504020204" pitchFamily="34" charset="0"/>
            </a:rPr>
            <a:t>Treatment is certainly cheaper than registries</a:t>
          </a:r>
        </a:p>
      </dsp:txBody>
      <dsp:txXfrm rot="10800000">
        <a:off x="0" y="0"/>
        <a:ext cx="11475719" cy="17103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BC36A-138B-415F-9269-AC325807EDFC}">
      <dsp:nvSpPr>
        <dsp:cNvPr id="0" name=""/>
        <dsp:cNvSpPr/>
      </dsp:nvSpPr>
      <dsp:spPr>
        <a:xfrm>
          <a:off x="872421" y="385467"/>
          <a:ext cx="4921989" cy="1769504"/>
        </a:xfrm>
        <a:prstGeom prst="roundRect">
          <a:avLst/>
        </a:prstGeom>
        <a:solidFill>
          <a:schemeClr val="bg1">
            <a:lumMod val="6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The myth of the “super predator” was alive and well</a:t>
          </a:r>
        </a:p>
        <a:p>
          <a:pPr marL="0" lvl="0" indent="0" algn="l" defTabSz="1289050">
            <a:lnSpc>
              <a:spcPct val="90000"/>
            </a:lnSpc>
            <a:spcBef>
              <a:spcPct val="0"/>
            </a:spcBef>
            <a:spcAft>
              <a:spcPct val="35000"/>
            </a:spcAft>
            <a:buNone/>
          </a:pPr>
          <a:endParaRPr lang="en-US" sz="2900" kern="1200" dirty="0"/>
        </a:p>
      </dsp:txBody>
      <dsp:txXfrm>
        <a:off x="958801" y="471847"/>
        <a:ext cx="4749229" cy="1596744"/>
      </dsp:txXfrm>
    </dsp:sp>
    <dsp:sp modelId="{7D4E5E6C-8EDE-49A1-B01B-F9F15ED3D25B}">
      <dsp:nvSpPr>
        <dsp:cNvPr id="0" name=""/>
        <dsp:cNvSpPr/>
      </dsp:nvSpPr>
      <dsp:spPr>
        <a:xfrm>
          <a:off x="872421" y="2339292"/>
          <a:ext cx="4921989" cy="1846600"/>
        </a:xfrm>
        <a:prstGeom prst="roundRect">
          <a:avLst/>
        </a:prstGeom>
        <a:solidFill>
          <a:srgbClr val="2E6C5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Anything that had to  do with sex was stigmatized</a:t>
          </a:r>
        </a:p>
      </dsp:txBody>
      <dsp:txXfrm>
        <a:off x="962565" y="2429436"/>
        <a:ext cx="4741701" cy="1666312"/>
      </dsp:txXfrm>
    </dsp:sp>
    <dsp:sp modelId="{8E08375F-FA81-4A8B-9A30-187817C68ABD}">
      <dsp:nvSpPr>
        <dsp:cNvPr id="0" name=""/>
        <dsp:cNvSpPr/>
      </dsp:nvSpPr>
      <dsp:spPr>
        <a:xfrm>
          <a:off x="883855" y="4370212"/>
          <a:ext cx="4899122" cy="1729069"/>
        </a:xfrm>
        <a:prstGeom prst="roundRect">
          <a:avLst/>
        </a:prstGeom>
        <a:solidFill>
          <a:srgbClr val="2E6C57"/>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endParaRPr lang="en-US" sz="2900" kern="1200" dirty="0"/>
        </a:p>
      </dsp:txBody>
      <dsp:txXfrm>
        <a:off x="968261" y="4454618"/>
        <a:ext cx="4730310" cy="15602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F5301-8BDC-4B1F-80C8-CDB0ED194C23}">
      <dsp:nvSpPr>
        <dsp:cNvPr id="0" name=""/>
        <dsp:cNvSpPr/>
      </dsp:nvSpPr>
      <dsp:spPr>
        <a:xfrm>
          <a:off x="1333" y="110983"/>
          <a:ext cx="4682211" cy="2973204"/>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9C6520-B72F-4E05-99DD-4EDFC99BA3F8}">
      <dsp:nvSpPr>
        <dsp:cNvPr id="0" name=""/>
        <dsp:cNvSpPr/>
      </dsp:nvSpPr>
      <dsp:spPr>
        <a:xfrm>
          <a:off x="521579" y="605216"/>
          <a:ext cx="4682211" cy="2973204"/>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Aggregated annual costs to governments  for managing juveniles ranges from $10 million to $100 million per year ( </a:t>
          </a:r>
          <a:r>
            <a:rPr lang="en-US" sz="3000" kern="1200" dirty="0" err="1"/>
            <a:t>Belzer</a:t>
          </a:r>
          <a:r>
            <a:rPr lang="en-US" sz="3000" kern="1200" dirty="0"/>
            <a:t>)</a:t>
          </a:r>
        </a:p>
      </dsp:txBody>
      <dsp:txXfrm>
        <a:off x="608661" y="692298"/>
        <a:ext cx="4508047" cy="2799040"/>
      </dsp:txXfrm>
    </dsp:sp>
    <dsp:sp modelId="{C059C057-919B-4512-9929-64224ED55005}">
      <dsp:nvSpPr>
        <dsp:cNvPr id="0" name=""/>
        <dsp:cNvSpPr/>
      </dsp:nvSpPr>
      <dsp:spPr>
        <a:xfrm>
          <a:off x="5724037" y="110983"/>
          <a:ext cx="4682211" cy="2973204"/>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01A25C-8C61-4B53-882F-D8535ECCA26D}">
      <dsp:nvSpPr>
        <dsp:cNvPr id="0" name=""/>
        <dsp:cNvSpPr/>
      </dsp:nvSpPr>
      <dsp:spPr>
        <a:xfrm>
          <a:off x="6244283" y="605216"/>
          <a:ext cx="4682211" cy="2973204"/>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There are addition costs to families, schools,  communities</a:t>
          </a:r>
        </a:p>
      </dsp:txBody>
      <dsp:txXfrm>
        <a:off x="6331365" y="692298"/>
        <a:ext cx="4508047" cy="27990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9B27D-FDF3-44D3-9E03-06270D477F4A}">
      <dsp:nvSpPr>
        <dsp:cNvPr id="0" name=""/>
        <dsp:cNvSpPr/>
      </dsp:nvSpPr>
      <dsp:spPr>
        <a:xfrm>
          <a:off x="4891730" y="1798982"/>
          <a:ext cx="1102540" cy="91440"/>
        </a:xfrm>
        <a:custGeom>
          <a:avLst/>
          <a:gdLst/>
          <a:ahLst/>
          <a:cxnLst/>
          <a:rect l="0" t="0" r="0" b="0"/>
          <a:pathLst>
            <a:path>
              <a:moveTo>
                <a:pt x="0" y="98364"/>
              </a:moveTo>
              <a:lnTo>
                <a:pt x="568370" y="98364"/>
              </a:lnTo>
              <a:lnTo>
                <a:pt x="568370" y="45720"/>
              </a:lnTo>
              <a:lnTo>
                <a:pt x="1102540"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14641" y="1839069"/>
        <a:ext cx="56718" cy="11266"/>
      </dsp:txXfrm>
    </dsp:sp>
    <dsp:sp modelId="{61226FD8-C28B-40C4-8B62-4B550A60088F}">
      <dsp:nvSpPr>
        <dsp:cNvPr id="0" name=""/>
        <dsp:cNvSpPr/>
      </dsp:nvSpPr>
      <dsp:spPr>
        <a:xfrm>
          <a:off x="0" y="429287"/>
          <a:ext cx="4893530" cy="293611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9787" tIns="251699" rIns="239787" bIns="251699"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Open Sans" panose="020B0606030504020204" pitchFamily="34" charset="0"/>
              <a:ea typeface="Open Sans" panose="020B0606030504020204" pitchFamily="34" charset="0"/>
              <a:cs typeface="Open Sans" panose="020B0606030504020204" pitchFamily="34" charset="0"/>
            </a:rPr>
            <a:t>Wide Variations Among States</a:t>
          </a:r>
        </a:p>
      </dsp:txBody>
      <dsp:txXfrm>
        <a:off x="0" y="429287"/>
        <a:ext cx="4893530" cy="2936118"/>
      </dsp:txXfrm>
    </dsp:sp>
    <dsp:sp modelId="{83757FEB-DDD9-4C6E-9E36-EE0CB4F612EB}">
      <dsp:nvSpPr>
        <dsp:cNvPr id="0" name=""/>
        <dsp:cNvSpPr/>
      </dsp:nvSpPr>
      <dsp:spPr>
        <a:xfrm>
          <a:off x="6026670" y="376643"/>
          <a:ext cx="4893530" cy="293611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9787" tIns="251699" rIns="239787" bIns="251699"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Open Sans" panose="020B0606030504020204" pitchFamily="34" charset="0"/>
              <a:ea typeface="Open Sans" panose="020B0606030504020204" pitchFamily="34" charset="0"/>
              <a:cs typeface="Open Sans" panose="020B0606030504020204" pitchFamily="34" charset="0"/>
            </a:rPr>
            <a:t>In the laws, policies or procedures</a:t>
          </a:r>
        </a:p>
        <a:p>
          <a:pPr marL="0" lvl="0" indent="0" algn="ctr" defTabSz="1066800">
            <a:lnSpc>
              <a:spcPct val="90000"/>
            </a:lnSpc>
            <a:spcBef>
              <a:spcPct val="0"/>
            </a:spcBef>
            <a:spcAft>
              <a:spcPct val="35000"/>
            </a:spcAft>
            <a:buNone/>
          </a:pPr>
          <a:r>
            <a:rPr lang="en-US" sz="2400" kern="1200" dirty="0">
              <a:latin typeface="Open Sans" panose="020B0606030504020204" pitchFamily="34" charset="0"/>
              <a:ea typeface="Open Sans" panose="020B0606030504020204" pitchFamily="34" charset="0"/>
              <a:cs typeface="Open Sans" panose="020B0606030504020204" pitchFamily="34" charset="0"/>
            </a:rPr>
            <a:t>In judicial approaches</a:t>
          </a:r>
        </a:p>
        <a:p>
          <a:pPr marL="0" lvl="0" indent="0" algn="ctr" defTabSz="1066800">
            <a:lnSpc>
              <a:spcPct val="90000"/>
            </a:lnSpc>
            <a:spcBef>
              <a:spcPct val="0"/>
            </a:spcBef>
            <a:spcAft>
              <a:spcPct val="35000"/>
            </a:spcAft>
            <a:buNone/>
          </a:pPr>
          <a:r>
            <a:rPr lang="en-US" sz="2400" kern="1200" dirty="0">
              <a:latin typeface="Open Sans" panose="020B0606030504020204" pitchFamily="34" charset="0"/>
              <a:ea typeface="Open Sans" panose="020B0606030504020204" pitchFamily="34" charset="0"/>
              <a:cs typeface="Open Sans" panose="020B0606030504020204" pitchFamily="34" charset="0"/>
            </a:rPr>
            <a:t>In assessing risk</a:t>
          </a:r>
        </a:p>
        <a:p>
          <a:pPr marL="0" lvl="0" indent="0" algn="ctr" defTabSz="1066800">
            <a:lnSpc>
              <a:spcPct val="90000"/>
            </a:lnSpc>
            <a:spcBef>
              <a:spcPct val="0"/>
            </a:spcBef>
            <a:spcAft>
              <a:spcPct val="35000"/>
            </a:spcAft>
            <a:buNone/>
          </a:pPr>
          <a:r>
            <a:rPr lang="en-US" sz="2400" kern="1200" dirty="0">
              <a:latin typeface="Open Sans" panose="020B0606030504020204" pitchFamily="34" charset="0"/>
              <a:ea typeface="Open Sans" panose="020B0606030504020204" pitchFamily="34" charset="0"/>
              <a:cs typeface="Open Sans" panose="020B0606030504020204" pitchFamily="34" charset="0"/>
            </a:rPr>
            <a:t>In updating laws to reflect court cases</a:t>
          </a:r>
        </a:p>
        <a:p>
          <a:pPr marL="0" lvl="0" indent="0" algn="ctr" defTabSz="1066800">
            <a:lnSpc>
              <a:spcPct val="90000"/>
            </a:lnSpc>
            <a:spcBef>
              <a:spcPct val="0"/>
            </a:spcBef>
            <a:spcAft>
              <a:spcPct val="35000"/>
            </a:spcAft>
            <a:buNone/>
          </a:pPr>
          <a:endParaRPr lang="en-US" sz="1600" kern="1200" dirty="0"/>
        </a:p>
      </dsp:txBody>
      <dsp:txXfrm>
        <a:off x="6026670" y="376643"/>
        <a:ext cx="4893530" cy="29361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B424B-3A8B-471E-B9CA-921F1BADA7BB}">
      <dsp:nvSpPr>
        <dsp:cNvPr id="0" name=""/>
        <dsp:cNvSpPr/>
      </dsp:nvSpPr>
      <dsp:spPr>
        <a:xfrm>
          <a:off x="341038" y="-28350"/>
          <a:ext cx="2664710" cy="39235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965837-1233-43EA-9E3F-54C111045D2C}">
      <dsp:nvSpPr>
        <dsp:cNvPr id="0" name=""/>
        <dsp:cNvSpPr/>
      </dsp:nvSpPr>
      <dsp:spPr>
        <a:xfrm>
          <a:off x="637117" y="252924"/>
          <a:ext cx="2664710" cy="392351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Registries as Crime Control Theater</a:t>
          </a:r>
        </a:p>
      </dsp:txBody>
      <dsp:txXfrm>
        <a:off x="715164" y="330971"/>
        <a:ext cx="2508616" cy="3767424"/>
      </dsp:txXfrm>
    </dsp:sp>
    <dsp:sp modelId="{293C288E-A38E-4BC8-8626-44FFD45F3FA9}">
      <dsp:nvSpPr>
        <dsp:cNvPr id="0" name=""/>
        <dsp:cNvSpPr/>
      </dsp:nvSpPr>
      <dsp:spPr>
        <a:xfrm>
          <a:off x="3425712" y="1565"/>
          <a:ext cx="2664710" cy="5261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BB10DD-CA30-401D-90AF-DE83FD038899}">
      <dsp:nvSpPr>
        <dsp:cNvPr id="0" name=""/>
        <dsp:cNvSpPr/>
      </dsp:nvSpPr>
      <dsp:spPr>
        <a:xfrm>
          <a:off x="3721791" y="282840"/>
          <a:ext cx="2664710" cy="5261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Crime control theater refers to the  issue of public policies or programs which have been found to have no effect but are too popular  with the public to terminate</a:t>
          </a:r>
        </a:p>
      </dsp:txBody>
      <dsp:txXfrm>
        <a:off x="3799838" y="360887"/>
        <a:ext cx="2508616" cy="510554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3"/>
            <a:ext cx="3037840" cy="466434"/>
          </a:xfrm>
          <a:prstGeom prst="rect">
            <a:avLst/>
          </a:prstGeom>
        </p:spPr>
        <p:txBody>
          <a:bodyPr vert="horz" lIns="93177" tIns="46589" rIns="93177" bIns="46589" rtlCol="0"/>
          <a:lstStyle>
            <a:lvl1pPr algn="r">
              <a:defRPr sz="1200"/>
            </a:lvl1pPr>
          </a:lstStyle>
          <a:p>
            <a:fld id="{527A9DD8-AF9B-984F-9366-4E8267313F48}" type="datetimeFigureOut">
              <a:rPr lang="en-US" smtClean="0"/>
              <a:t>8/6/2024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1"/>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B69AF53-6EDD-E943-BD3B-E0F5361D8545}" type="slidenum">
              <a:rPr lang="en-US" smtClean="0"/>
              <a:t>‹#›</a:t>
            </a:fld>
            <a:endParaRPr lang="en-US" dirty="0"/>
          </a:p>
        </p:txBody>
      </p:sp>
    </p:spTree>
    <p:extLst>
      <p:ext uri="{BB962C8B-B14F-4D97-AF65-F5344CB8AC3E}">
        <p14:creationId xmlns:p14="http://schemas.microsoft.com/office/powerpoint/2010/main" val="1253318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005D0F22-4A24-458A-921D-EE6A82038D4B}" type="slidenum">
              <a:rPr lang="en-US">
                <a:solidFill>
                  <a:prstClr val="black"/>
                </a:solidFill>
                <a:latin typeface="Calibri" panose="020F0502020204030204"/>
              </a:rPr>
              <a:pPr defTabSz="931774">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9645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A7C9874-3386-4140-903B-C356B6D90223}"/>
              </a:ext>
            </a:extLst>
          </p:cNvPr>
          <p:cNvSpPr>
            <a:spLocks noGrp="1"/>
          </p:cNvSpPr>
          <p:nvPr>
            <p:ph type="body" idx="1"/>
          </p:nvPr>
        </p:nvSpPr>
        <p:spPr/>
        <p:txBody>
          <a:bodyPr/>
          <a:lstStyle/>
          <a:p>
            <a:r>
              <a:rPr lang="en-US" dirty="0"/>
              <a:t>recap</a:t>
            </a:r>
          </a:p>
        </p:txBody>
      </p:sp>
    </p:spTree>
    <p:extLst>
      <p:ext uri="{BB962C8B-B14F-4D97-AF65-F5344CB8AC3E}">
        <p14:creationId xmlns:p14="http://schemas.microsoft.com/office/powerpoint/2010/main" val="104470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chemeClr val="bg1"/>
                </a:solidFill>
              </a:rPr>
              <a:t>Prevent Together has developed a National Plan to Prevent Child Sexual Abuse and Exploitation to provide </a:t>
            </a:r>
            <a:r>
              <a:rPr lang="en-US" b="1" dirty="0">
                <a:solidFill>
                  <a:schemeClr val="bg1"/>
                </a:solidFill>
              </a:rPr>
              <a:t>a framework </a:t>
            </a:r>
            <a:r>
              <a:rPr lang="en-US" dirty="0">
                <a:solidFill>
                  <a:schemeClr val="bg1"/>
                </a:solidFill>
              </a:rPr>
              <a:t>for effective, comprehensive, and holistic prevention interventions that are culturally sensitive, include survivor and marginalized voices, strengthen child-friendly environments for collective impact, and act as a catalyst for social change for protecting children from sexual abuse and exploitation.</a:t>
            </a:r>
          </a:p>
          <a:p>
            <a:pPr defTabSz="931774">
              <a:defRPr/>
            </a:pPr>
            <a:endParaRPr lang="en-US" dirty="0">
              <a:solidFill>
                <a:schemeClr val="bg1"/>
              </a:solidFill>
            </a:endParaRPr>
          </a:p>
          <a:p>
            <a:pPr defTabSz="931774">
              <a:defRPr/>
            </a:pPr>
            <a:r>
              <a:rPr lang="en-US" dirty="0"/>
              <a:t>First national plan published in 2008 with six key action areas to promote prevention</a:t>
            </a:r>
          </a:p>
          <a:p>
            <a:pPr defTabSz="931774">
              <a:defRPr/>
            </a:pPr>
            <a:endParaRPr lang="en-US" dirty="0"/>
          </a:p>
          <a:p>
            <a:pPr defTabSz="931774">
              <a:defRPr/>
            </a:pPr>
            <a:r>
              <a:rPr lang="en-US" dirty="0"/>
              <a:t>Updated in 2012 and again in 2021.</a:t>
            </a:r>
          </a:p>
          <a:p>
            <a:pPr defTabSz="931774">
              <a:defRPr/>
            </a:pPr>
            <a:endParaRPr lang="en-US" dirty="0">
              <a:solidFill>
                <a:schemeClr val="bg1"/>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EB69AF53-6EDD-E943-BD3B-E0F5361D8545}" type="slidenum">
              <a:rPr lang="en-US" smtClean="0"/>
              <a:t>37</a:t>
            </a:fld>
            <a:endParaRPr lang="en-US" dirty="0"/>
          </a:p>
        </p:txBody>
      </p:sp>
    </p:spTree>
    <p:extLst>
      <p:ext uri="{BB962C8B-B14F-4D97-AF65-F5344CB8AC3E}">
        <p14:creationId xmlns:p14="http://schemas.microsoft.com/office/powerpoint/2010/main" val="861524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D1607-4D58-4F22-B9A6-BCBBECB6DF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8AA2BD-28A8-45CF-96ED-699976CE2F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2BF05E-C815-47EC-8BC0-15961C776DB8}"/>
              </a:ext>
            </a:extLst>
          </p:cNvPr>
          <p:cNvSpPr>
            <a:spLocks noGrp="1"/>
          </p:cNvSpPr>
          <p:nvPr>
            <p:ph type="dt" sz="half" idx="10"/>
          </p:nvPr>
        </p:nvSpPr>
        <p:spPr/>
        <p:txBody>
          <a:bodyPr/>
          <a:lstStyle/>
          <a:p>
            <a:fld id="{1B112ADE-BB7B-48B7-B749-F6351C5FC712}" type="datetimeFigureOut">
              <a:rPr lang="en-US" smtClean="0"/>
              <a:t>8/6/2024</a:t>
            </a:fld>
            <a:endParaRPr lang="en-US"/>
          </a:p>
        </p:txBody>
      </p:sp>
      <p:sp>
        <p:nvSpPr>
          <p:cNvPr id="5" name="Footer Placeholder 4">
            <a:extLst>
              <a:ext uri="{FF2B5EF4-FFF2-40B4-BE49-F238E27FC236}">
                <a16:creationId xmlns:a16="http://schemas.microsoft.com/office/drawing/2014/main" id="{E320D9F7-7A09-41EA-8D21-42DE1AC145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1F66A2-EB3D-41A3-A8C0-C4ED3D8CFA75}"/>
              </a:ext>
            </a:extLst>
          </p:cNvPr>
          <p:cNvSpPr>
            <a:spLocks noGrp="1"/>
          </p:cNvSpPr>
          <p:nvPr>
            <p:ph type="sldNum" sz="quarter" idx="12"/>
          </p:nvPr>
        </p:nvSpPr>
        <p:spPr/>
        <p:txBody>
          <a:bodyPr/>
          <a:lstStyle/>
          <a:p>
            <a:fld id="{51BD6BBC-EF49-47F8-9B8F-142A70C9C40B}" type="slidenum">
              <a:rPr lang="en-US" smtClean="0"/>
              <a:t>‹#›</a:t>
            </a:fld>
            <a:endParaRPr lang="en-US"/>
          </a:p>
        </p:txBody>
      </p:sp>
    </p:spTree>
    <p:extLst>
      <p:ext uri="{BB962C8B-B14F-4D97-AF65-F5344CB8AC3E}">
        <p14:creationId xmlns:p14="http://schemas.microsoft.com/office/powerpoint/2010/main" val="428069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DF535-BB54-4572-96A8-BC817C83A9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629BBD-01AD-4873-A110-FAB1511859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802ED-AB48-4F36-A585-FCE93CED1E98}"/>
              </a:ext>
            </a:extLst>
          </p:cNvPr>
          <p:cNvSpPr>
            <a:spLocks noGrp="1"/>
          </p:cNvSpPr>
          <p:nvPr>
            <p:ph type="dt" sz="half" idx="10"/>
          </p:nvPr>
        </p:nvSpPr>
        <p:spPr/>
        <p:txBody>
          <a:bodyPr/>
          <a:lstStyle/>
          <a:p>
            <a:fld id="{1B112ADE-BB7B-48B7-B749-F6351C5FC712}" type="datetimeFigureOut">
              <a:rPr lang="en-US" smtClean="0"/>
              <a:t>8/6/2024</a:t>
            </a:fld>
            <a:endParaRPr lang="en-US"/>
          </a:p>
        </p:txBody>
      </p:sp>
      <p:sp>
        <p:nvSpPr>
          <p:cNvPr id="5" name="Footer Placeholder 4">
            <a:extLst>
              <a:ext uri="{FF2B5EF4-FFF2-40B4-BE49-F238E27FC236}">
                <a16:creationId xmlns:a16="http://schemas.microsoft.com/office/drawing/2014/main" id="{6DF3BB08-64EE-46D3-9974-ECA1E44063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EC000-71A1-4E74-8025-866DDCD2417D}"/>
              </a:ext>
            </a:extLst>
          </p:cNvPr>
          <p:cNvSpPr>
            <a:spLocks noGrp="1"/>
          </p:cNvSpPr>
          <p:nvPr>
            <p:ph type="sldNum" sz="quarter" idx="12"/>
          </p:nvPr>
        </p:nvSpPr>
        <p:spPr/>
        <p:txBody>
          <a:bodyPr/>
          <a:lstStyle/>
          <a:p>
            <a:fld id="{51BD6BBC-EF49-47F8-9B8F-142A70C9C40B}" type="slidenum">
              <a:rPr lang="en-US" smtClean="0"/>
              <a:t>‹#›</a:t>
            </a:fld>
            <a:endParaRPr lang="en-US"/>
          </a:p>
        </p:txBody>
      </p:sp>
    </p:spTree>
    <p:extLst>
      <p:ext uri="{BB962C8B-B14F-4D97-AF65-F5344CB8AC3E}">
        <p14:creationId xmlns:p14="http://schemas.microsoft.com/office/powerpoint/2010/main" val="4215651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BC0B2A-1CED-4D67-9C4E-46DEB5CC9F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EB4D39-29A9-48C4-80D8-6D23EF9876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41CAC4-AE97-4C5C-BD15-095EF6BDCC3E}"/>
              </a:ext>
            </a:extLst>
          </p:cNvPr>
          <p:cNvSpPr>
            <a:spLocks noGrp="1"/>
          </p:cNvSpPr>
          <p:nvPr>
            <p:ph type="dt" sz="half" idx="10"/>
          </p:nvPr>
        </p:nvSpPr>
        <p:spPr/>
        <p:txBody>
          <a:bodyPr/>
          <a:lstStyle/>
          <a:p>
            <a:fld id="{1B112ADE-BB7B-48B7-B749-F6351C5FC712}" type="datetimeFigureOut">
              <a:rPr lang="en-US" smtClean="0"/>
              <a:t>8/6/2024</a:t>
            </a:fld>
            <a:endParaRPr lang="en-US"/>
          </a:p>
        </p:txBody>
      </p:sp>
      <p:sp>
        <p:nvSpPr>
          <p:cNvPr id="5" name="Footer Placeholder 4">
            <a:extLst>
              <a:ext uri="{FF2B5EF4-FFF2-40B4-BE49-F238E27FC236}">
                <a16:creationId xmlns:a16="http://schemas.microsoft.com/office/drawing/2014/main" id="{89504393-DCB7-497B-B7FB-7EC6BA622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AD6D38-5824-43A8-9BEE-54C35AD17DCF}"/>
              </a:ext>
            </a:extLst>
          </p:cNvPr>
          <p:cNvSpPr>
            <a:spLocks noGrp="1"/>
          </p:cNvSpPr>
          <p:nvPr>
            <p:ph type="sldNum" sz="quarter" idx="12"/>
          </p:nvPr>
        </p:nvSpPr>
        <p:spPr/>
        <p:txBody>
          <a:bodyPr/>
          <a:lstStyle/>
          <a:p>
            <a:fld id="{51BD6BBC-EF49-47F8-9B8F-142A70C9C40B}" type="slidenum">
              <a:rPr lang="en-US" smtClean="0"/>
              <a:t>‹#›</a:t>
            </a:fld>
            <a:endParaRPr lang="en-US"/>
          </a:p>
        </p:txBody>
      </p:sp>
    </p:spTree>
    <p:extLst>
      <p:ext uri="{BB962C8B-B14F-4D97-AF65-F5344CB8AC3E}">
        <p14:creationId xmlns:p14="http://schemas.microsoft.com/office/powerpoint/2010/main" val="1682538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4559-0EEF-A220-A793-B23D061E5D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B1C4DC-173B-2271-AD5A-675440809D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9C69C2-D2A9-AE5D-EB1E-9D6ECC110EA5}"/>
              </a:ext>
            </a:extLst>
          </p:cNvPr>
          <p:cNvSpPr>
            <a:spLocks noGrp="1"/>
          </p:cNvSpPr>
          <p:nvPr>
            <p:ph type="dt" sz="half" idx="10"/>
          </p:nvPr>
        </p:nvSpPr>
        <p:spPr/>
        <p:txBody>
          <a:bodyPr/>
          <a:lstStyle/>
          <a:p>
            <a:fld id="{C2A22A03-0446-7D4A-A830-174F536B21FD}" type="datetimeFigureOut">
              <a:rPr lang="en-US" smtClean="0"/>
              <a:t>8/6/2024</a:t>
            </a:fld>
            <a:endParaRPr lang="en-US" dirty="0"/>
          </a:p>
        </p:txBody>
      </p:sp>
      <p:sp>
        <p:nvSpPr>
          <p:cNvPr id="5" name="Footer Placeholder 4">
            <a:extLst>
              <a:ext uri="{FF2B5EF4-FFF2-40B4-BE49-F238E27FC236}">
                <a16:creationId xmlns:a16="http://schemas.microsoft.com/office/drawing/2014/main" id="{D04189D3-5347-78EE-F060-6FCE4203B2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99AF3D-D07A-FC28-B394-F9CCCDF31363}"/>
              </a:ext>
            </a:extLst>
          </p:cNvPr>
          <p:cNvSpPr>
            <a:spLocks noGrp="1"/>
          </p:cNvSpPr>
          <p:nvPr>
            <p:ph type="sldNum" sz="quarter" idx="12"/>
          </p:nvPr>
        </p:nvSpPr>
        <p:spPr/>
        <p:txBody>
          <a:bodyPr/>
          <a:lstStyle/>
          <a:p>
            <a:fld id="{0007B1F7-1A95-2547-891E-C4393A63344A}" type="slidenum">
              <a:rPr lang="en-US" smtClean="0"/>
              <a:t>‹#›</a:t>
            </a:fld>
            <a:endParaRPr lang="en-US" dirty="0"/>
          </a:p>
        </p:txBody>
      </p:sp>
    </p:spTree>
    <p:extLst>
      <p:ext uri="{BB962C8B-B14F-4D97-AF65-F5344CB8AC3E}">
        <p14:creationId xmlns:p14="http://schemas.microsoft.com/office/powerpoint/2010/main" val="629638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08F13-03C8-65BD-FA9D-A531CAAF71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18F1F8-74EE-5F05-4051-AB97FC28B6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355E2-1421-31CB-95E8-48FFB554365A}"/>
              </a:ext>
            </a:extLst>
          </p:cNvPr>
          <p:cNvSpPr>
            <a:spLocks noGrp="1"/>
          </p:cNvSpPr>
          <p:nvPr>
            <p:ph type="dt" sz="half" idx="10"/>
          </p:nvPr>
        </p:nvSpPr>
        <p:spPr/>
        <p:txBody>
          <a:bodyPr/>
          <a:lstStyle/>
          <a:p>
            <a:fld id="{C2A22A03-0446-7D4A-A830-174F536B21FD}" type="datetimeFigureOut">
              <a:rPr lang="en-US" smtClean="0"/>
              <a:t>8/6/2024</a:t>
            </a:fld>
            <a:endParaRPr lang="en-US" dirty="0"/>
          </a:p>
        </p:txBody>
      </p:sp>
      <p:sp>
        <p:nvSpPr>
          <p:cNvPr id="5" name="Footer Placeholder 4">
            <a:extLst>
              <a:ext uri="{FF2B5EF4-FFF2-40B4-BE49-F238E27FC236}">
                <a16:creationId xmlns:a16="http://schemas.microsoft.com/office/drawing/2014/main" id="{9CA69EEC-F50F-460C-F993-9037D0452F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2A2755-68F7-2407-E8B8-C80EAFCDDAAC}"/>
              </a:ext>
            </a:extLst>
          </p:cNvPr>
          <p:cNvSpPr>
            <a:spLocks noGrp="1"/>
          </p:cNvSpPr>
          <p:nvPr>
            <p:ph type="sldNum" sz="quarter" idx="12"/>
          </p:nvPr>
        </p:nvSpPr>
        <p:spPr/>
        <p:txBody>
          <a:bodyPr/>
          <a:lstStyle/>
          <a:p>
            <a:fld id="{0007B1F7-1A95-2547-891E-C4393A63344A}" type="slidenum">
              <a:rPr lang="en-US" smtClean="0"/>
              <a:t>‹#›</a:t>
            </a:fld>
            <a:endParaRPr lang="en-US" dirty="0"/>
          </a:p>
        </p:txBody>
      </p:sp>
    </p:spTree>
    <p:extLst>
      <p:ext uri="{BB962C8B-B14F-4D97-AF65-F5344CB8AC3E}">
        <p14:creationId xmlns:p14="http://schemas.microsoft.com/office/powerpoint/2010/main" val="2784820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63421-31D0-E3FE-3FAD-E9A5591F88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F519FD-7326-0A78-CEA7-520022E236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5DFA42-4075-5918-6092-5E78E7DC06E0}"/>
              </a:ext>
            </a:extLst>
          </p:cNvPr>
          <p:cNvSpPr>
            <a:spLocks noGrp="1"/>
          </p:cNvSpPr>
          <p:nvPr>
            <p:ph type="dt" sz="half" idx="10"/>
          </p:nvPr>
        </p:nvSpPr>
        <p:spPr/>
        <p:txBody>
          <a:bodyPr/>
          <a:lstStyle/>
          <a:p>
            <a:fld id="{C2A22A03-0446-7D4A-A830-174F536B21FD}" type="datetimeFigureOut">
              <a:rPr lang="en-US" smtClean="0"/>
              <a:t>8/6/2024</a:t>
            </a:fld>
            <a:endParaRPr lang="en-US" dirty="0"/>
          </a:p>
        </p:txBody>
      </p:sp>
      <p:sp>
        <p:nvSpPr>
          <p:cNvPr id="5" name="Footer Placeholder 4">
            <a:extLst>
              <a:ext uri="{FF2B5EF4-FFF2-40B4-BE49-F238E27FC236}">
                <a16:creationId xmlns:a16="http://schemas.microsoft.com/office/drawing/2014/main" id="{99D32851-C7C1-B009-6039-8E8582C3F4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6A325E2-C5E8-810F-1EF4-C952486CE174}"/>
              </a:ext>
            </a:extLst>
          </p:cNvPr>
          <p:cNvSpPr>
            <a:spLocks noGrp="1"/>
          </p:cNvSpPr>
          <p:nvPr>
            <p:ph type="sldNum" sz="quarter" idx="12"/>
          </p:nvPr>
        </p:nvSpPr>
        <p:spPr/>
        <p:txBody>
          <a:bodyPr/>
          <a:lstStyle/>
          <a:p>
            <a:fld id="{0007B1F7-1A95-2547-891E-C4393A63344A}" type="slidenum">
              <a:rPr lang="en-US" smtClean="0"/>
              <a:t>‹#›</a:t>
            </a:fld>
            <a:endParaRPr lang="en-US" dirty="0"/>
          </a:p>
        </p:txBody>
      </p:sp>
    </p:spTree>
    <p:extLst>
      <p:ext uri="{BB962C8B-B14F-4D97-AF65-F5344CB8AC3E}">
        <p14:creationId xmlns:p14="http://schemas.microsoft.com/office/powerpoint/2010/main" val="2622132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FAA7C-B03B-3350-26DC-8BDD40E917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DA11AE-700F-98BF-AA9F-9DBEF71A8B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FB515-853B-A7F3-7B9F-6822FF9DAF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7A19C-1892-2942-8498-19C2D848C500}"/>
              </a:ext>
            </a:extLst>
          </p:cNvPr>
          <p:cNvSpPr>
            <a:spLocks noGrp="1"/>
          </p:cNvSpPr>
          <p:nvPr>
            <p:ph type="dt" sz="half" idx="10"/>
          </p:nvPr>
        </p:nvSpPr>
        <p:spPr/>
        <p:txBody>
          <a:bodyPr/>
          <a:lstStyle/>
          <a:p>
            <a:fld id="{C2A22A03-0446-7D4A-A830-174F536B21FD}" type="datetimeFigureOut">
              <a:rPr lang="en-US" smtClean="0"/>
              <a:t>8/6/2024</a:t>
            </a:fld>
            <a:endParaRPr lang="en-US" dirty="0"/>
          </a:p>
        </p:txBody>
      </p:sp>
      <p:sp>
        <p:nvSpPr>
          <p:cNvPr id="6" name="Footer Placeholder 5">
            <a:extLst>
              <a:ext uri="{FF2B5EF4-FFF2-40B4-BE49-F238E27FC236}">
                <a16:creationId xmlns:a16="http://schemas.microsoft.com/office/drawing/2014/main" id="{6889E814-349D-B617-C9D2-DDC026B68DD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D51CBE3-3E9C-32B1-7D7E-88AAA38B97D7}"/>
              </a:ext>
            </a:extLst>
          </p:cNvPr>
          <p:cNvSpPr>
            <a:spLocks noGrp="1"/>
          </p:cNvSpPr>
          <p:nvPr>
            <p:ph type="sldNum" sz="quarter" idx="12"/>
          </p:nvPr>
        </p:nvSpPr>
        <p:spPr/>
        <p:txBody>
          <a:bodyPr/>
          <a:lstStyle/>
          <a:p>
            <a:fld id="{0007B1F7-1A95-2547-891E-C4393A63344A}" type="slidenum">
              <a:rPr lang="en-US" smtClean="0"/>
              <a:t>‹#›</a:t>
            </a:fld>
            <a:endParaRPr lang="en-US" dirty="0"/>
          </a:p>
        </p:txBody>
      </p:sp>
    </p:spTree>
    <p:extLst>
      <p:ext uri="{BB962C8B-B14F-4D97-AF65-F5344CB8AC3E}">
        <p14:creationId xmlns:p14="http://schemas.microsoft.com/office/powerpoint/2010/main" val="678956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BBC1B-9027-3CD2-E641-2A6E5D1E55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10AF5C-0B17-952A-F545-34054EE98F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E73336-1ECC-55B6-672A-8B18D213E4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04C00F-A9B2-B5BF-2E09-A8DB8E6759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784D-3ED6-A62A-1FB4-5AA789D7C1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247529-B993-6BCF-78C3-29016206B7E4}"/>
              </a:ext>
            </a:extLst>
          </p:cNvPr>
          <p:cNvSpPr>
            <a:spLocks noGrp="1"/>
          </p:cNvSpPr>
          <p:nvPr>
            <p:ph type="dt" sz="half" idx="10"/>
          </p:nvPr>
        </p:nvSpPr>
        <p:spPr/>
        <p:txBody>
          <a:bodyPr/>
          <a:lstStyle/>
          <a:p>
            <a:fld id="{C2A22A03-0446-7D4A-A830-174F536B21FD}" type="datetimeFigureOut">
              <a:rPr lang="en-US" smtClean="0"/>
              <a:t>8/6/2024</a:t>
            </a:fld>
            <a:endParaRPr lang="en-US" dirty="0"/>
          </a:p>
        </p:txBody>
      </p:sp>
      <p:sp>
        <p:nvSpPr>
          <p:cNvPr id="8" name="Footer Placeholder 7">
            <a:extLst>
              <a:ext uri="{FF2B5EF4-FFF2-40B4-BE49-F238E27FC236}">
                <a16:creationId xmlns:a16="http://schemas.microsoft.com/office/drawing/2014/main" id="{0B953113-5CA5-F204-F8AD-A77C09CB1E7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87A2A1D-CC7A-5306-D4A7-0CD68135BB31}"/>
              </a:ext>
            </a:extLst>
          </p:cNvPr>
          <p:cNvSpPr>
            <a:spLocks noGrp="1"/>
          </p:cNvSpPr>
          <p:nvPr>
            <p:ph type="sldNum" sz="quarter" idx="12"/>
          </p:nvPr>
        </p:nvSpPr>
        <p:spPr/>
        <p:txBody>
          <a:bodyPr/>
          <a:lstStyle/>
          <a:p>
            <a:fld id="{0007B1F7-1A95-2547-891E-C4393A63344A}" type="slidenum">
              <a:rPr lang="en-US" smtClean="0"/>
              <a:t>‹#›</a:t>
            </a:fld>
            <a:endParaRPr lang="en-US" dirty="0"/>
          </a:p>
        </p:txBody>
      </p:sp>
    </p:spTree>
    <p:extLst>
      <p:ext uri="{BB962C8B-B14F-4D97-AF65-F5344CB8AC3E}">
        <p14:creationId xmlns:p14="http://schemas.microsoft.com/office/powerpoint/2010/main" val="4033461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D8429-6730-4AD3-6431-4A0B875AA8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21D58C-C827-042C-4174-094D71D5FECA}"/>
              </a:ext>
            </a:extLst>
          </p:cNvPr>
          <p:cNvSpPr>
            <a:spLocks noGrp="1"/>
          </p:cNvSpPr>
          <p:nvPr>
            <p:ph type="dt" sz="half" idx="10"/>
          </p:nvPr>
        </p:nvSpPr>
        <p:spPr/>
        <p:txBody>
          <a:bodyPr/>
          <a:lstStyle/>
          <a:p>
            <a:fld id="{C2A22A03-0446-7D4A-A830-174F536B21FD}" type="datetimeFigureOut">
              <a:rPr lang="en-US" smtClean="0"/>
              <a:t>8/6/2024</a:t>
            </a:fld>
            <a:endParaRPr lang="en-US" dirty="0"/>
          </a:p>
        </p:txBody>
      </p:sp>
      <p:sp>
        <p:nvSpPr>
          <p:cNvPr id="4" name="Footer Placeholder 3">
            <a:extLst>
              <a:ext uri="{FF2B5EF4-FFF2-40B4-BE49-F238E27FC236}">
                <a16:creationId xmlns:a16="http://schemas.microsoft.com/office/drawing/2014/main" id="{802ECD51-40BA-D9C8-D4AE-FA33B1BC4CB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9BE415A-5BAD-E1BE-EB2A-74120451526E}"/>
              </a:ext>
            </a:extLst>
          </p:cNvPr>
          <p:cNvSpPr>
            <a:spLocks noGrp="1"/>
          </p:cNvSpPr>
          <p:nvPr>
            <p:ph type="sldNum" sz="quarter" idx="12"/>
          </p:nvPr>
        </p:nvSpPr>
        <p:spPr/>
        <p:txBody>
          <a:bodyPr/>
          <a:lstStyle/>
          <a:p>
            <a:fld id="{0007B1F7-1A95-2547-891E-C4393A63344A}" type="slidenum">
              <a:rPr lang="en-US" smtClean="0"/>
              <a:t>‹#›</a:t>
            </a:fld>
            <a:endParaRPr lang="en-US" dirty="0"/>
          </a:p>
        </p:txBody>
      </p:sp>
    </p:spTree>
    <p:extLst>
      <p:ext uri="{BB962C8B-B14F-4D97-AF65-F5344CB8AC3E}">
        <p14:creationId xmlns:p14="http://schemas.microsoft.com/office/powerpoint/2010/main" val="833953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365CD4-7B72-8968-3F88-78E6D9C7CAEB}"/>
              </a:ext>
            </a:extLst>
          </p:cNvPr>
          <p:cNvSpPr>
            <a:spLocks noGrp="1"/>
          </p:cNvSpPr>
          <p:nvPr>
            <p:ph type="dt" sz="half" idx="10"/>
          </p:nvPr>
        </p:nvSpPr>
        <p:spPr/>
        <p:txBody>
          <a:bodyPr/>
          <a:lstStyle/>
          <a:p>
            <a:fld id="{C2A22A03-0446-7D4A-A830-174F536B21FD}" type="datetimeFigureOut">
              <a:rPr lang="en-US" smtClean="0"/>
              <a:t>8/6/2024</a:t>
            </a:fld>
            <a:endParaRPr lang="en-US" dirty="0"/>
          </a:p>
        </p:txBody>
      </p:sp>
      <p:sp>
        <p:nvSpPr>
          <p:cNvPr id="3" name="Footer Placeholder 2">
            <a:extLst>
              <a:ext uri="{FF2B5EF4-FFF2-40B4-BE49-F238E27FC236}">
                <a16:creationId xmlns:a16="http://schemas.microsoft.com/office/drawing/2014/main" id="{48BCAA77-EFC0-3574-001D-79962EC519B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FA62A33-4CF7-D595-F980-E8981A9788DF}"/>
              </a:ext>
            </a:extLst>
          </p:cNvPr>
          <p:cNvSpPr>
            <a:spLocks noGrp="1"/>
          </p:cNvSpPr>
          <p:nvPr>
            <p:ph type="sldNum" sz="quarter" idx="12"/>
          </p:nvPr>
        </p:nvSpPr>
        <p:spPr/>
        <p:txBody>
          <a:bodyPr/>
          <a:lstStyle/>
          <a:p>
            <a:fld id="{0007B1F7-1A95-2547-891E-C4393A63344A}" type="slidenum">
              <a:rPr lang="en-US" smtClean="0"/>
              <a:t>‹#›</a:t>
            </a:fld>
            <a:endParaRPr lang="en-US" dirty="0"/>
          </a:p>
        </p:txBody>
      </p:sp>
    </p:spTree>
    <p:extLst>
      <p:ext uri="{BB962C8B-B14F-4D97-AF65-F5344CB8AC3E}">
        <p14:creationId xmlns:p14="http://schemas.microsoft.com/office/powerpoint/2010/main" val="2930822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DBB0B-F974-8AD6-9313-68ED3E7487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D7E25C-203B-1412-51A7-379D831430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773975-06DE-0B10-1929-B71239B1BB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F212EF-D882-9417-E97F-E78513804145}"/>
              </a:ext>
            </a:extLst>
          </p:cNvPr>
          <p:cNvSpPr>
            <a:spLocks noGrp="1"/>
          </p:cNvSpPr>
          <p:nvPr>
            <p:ph type="dt" sz="half" idx="10"/>
          </p:nvPr>
        </p:nvSpPr>
        <p:spPr/>
        <p:txBody>
          <a:bodyPr/>
          <a:lstStyle/>
          <a:p>
            <a:fld id="{C2A22A03-0446-7D4A-A830-174F536B21FD}" type="datetimeFigureOut">
              <a:rPr lang="en-US" smtClean="0"/>
              <a:t>8/6/2024</a:t>
            </a:fld>
            <a:endParaRPr lang="en-US" dirty="0"/>
          </a:p>
        </p:txBody>
      </p:sp>
      <p:sp>
        <p:nvSpPr>
          <p:cNvPr id="6" name="Footer Placeholder 5">
            <a:extLst>
              <a:ext uri="{FF2B5EF4-FFF2-40B4-BE49-F238E27FC236}">
                <a16:creationId xmlns:a16="http://schemas.microsoft.com/office/drawing/2014/main" id="{43485AAB-B0BA-9984-904D-CCBE4CACE4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296273-A7A4-09D1-BC98-A1E9EF57B47F}"/>
              </a:ext>
            </a:extLst>
          </p:cNvPr>
          <p:cNvSpPr>
            <a:spLocks noGrp="1"/>
          </p:cNvSpPr>
          <p:nvPr>
            <p:ph type="sldNum" sz="quarter" idx="12"/>
          </p:nvPr>
        </p:nvSpPr>
        <p:spPr/>
        <p:txBody>
          <a:bodyPr/>
          <a:lstStyle/>
          <a:p>
            <a:fld id="{0007B1F7-1A95-2547-891E-C4393A63344A}" type="slidenum">
              <a:rPr lang="en-US" smtClean="0"/>
              <a:t>‹#›</a:t>
            </a:fld>
            <a:endParaRPr lang="en-US" dirty="0"/>
          </a:p>
        </p:txBody>
      </p:sp>
    </p:spTree>
    <p:extLst>
      <p:ext uri="{BB962C8B-B14F-4D97-AF65-F5344CB8AC3E}">
        <p14:creationId xmlns:p14="http://schemas.microsoft.com/office/powerpoint/2010/main" val="1720008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5BD39-4B94-4138-98CA-44F20E41BA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094F6-B917-40E7-8708-58FB8F969E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E79AD-8A95-488D-857F-D8676F2268D0}"/>
              </a:ext>
            </a:extLst>
          </p:cNvPr>
          <p:cNvSpPr>
            <a:spLocks noGrp="1"/>
          </p:cNvSpPr>
          <p:nvPr>
            <p:ph type="dt" sz="half" idx="10"/>
          </p:nvPr>
        </p:nvSpPr>
        <p:spPr/>
        <p:txBody>
          <a:bodyPr/>
          <a:lstStyle/>
          <a:p>
            <a:fld id="{1B112ADE-BB7B-48B7-B749-F6351C5FC712}" type="datetimeFigureOut">
              <a:rPr lang="en-US" smtClean="0"/>
              <a:t>8/6/2024</a:t>
            </a:fld>
            <a:endParaRPr lang="en-US"/>
          </a:p>
        </p:txBody>
      </p:sp>
      <p:sp>
        <p:nvSpPr>
          <p:cNvPr id="5" name="Footer Placeholder 4">
            <a:extLst>
              <a:ext uri="{FF2B5EF4-FFF2-40B4-BE49-F238E27FC236}">
                <a16:creationId xmlns:a16="http://schemas.microsoft.com/office/drawing/2014/main" id="{B8CA13C6-68E6-4F54-93CC-273A4D32C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423CD5-5E09-43DB-A0A8-5A42DF44BF35}"/>
              </a:ext>
            </a:extLst>
          </p:cNvPr>
          <p:cNvSpPr>
            <a:spLocks noGrp="1"/>
          </p:cNvSpPr>
          <p:nvPr>
            <p:ph type="sldNum" sz="quarter" idx="12"/>
          </p:nvPr>
        </p:nvSpPr>
        <p:spPr/>
        <p:txBody>
          <a:bodyPr/>
          <a:lstStyle/>
          <a:p>
            <a:fld id="{51BD6BBC-EF49-47F8-9B8F-142A70C9C40B}" type="slidenum">
              <a:rPr lang="en-US" smtClean="0"/>
              <a:t>‹#›</a:t>
            </a:fld>
            <a:endParaRPr lang="en-US"/>
          </a:p>
        </p:txBody>
      </p:sp>
    </p:spTree>
    <p:extLst>
      <p:ext uri="{BB962C8B-B14F-4D97-AF65-F5344CB8AC3E}">
        <p14:creationId xmlns:p14="http://schemas.microsoft.com/office/powerpoint/2010/main" val="2192934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07A6-FCE2-03C3-BE08-8713DD19EF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05ACFB-21DD-E381-ED13-66C20F351E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D37DA7-3025-0EBC-4B20-54E73DC07C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5E9822-3851-C0DC-24F0-C514AFA97009}"/>
              </a:ext>
            </a:extLst>
          </p:cNvPr>
          <p:cNvSpPr>
            <a:spLocks noGrp="1"/>
          </p:cNvSpPr>
          <p:nvPr>
            <p:ph type="dt" sz="half" idx="10"/>
          </p:nvPr>
        </p:nvSpPr>
        <p:spPr/>
        <p:txBody>
          <a:bodyPr/>
          <a:lstStyle/>
          <a:p>
            <a:fld id="{C2A22A03-0446-7D4A-A830-174F536B21FD}" type="datetimeFigureOut">
              <a:rPr lang="en-US" smtClean="0"/>
              <a:t>8/6/2024</a:t>
            </a:fld>
            <a:endParaRPr lang="en-US" dirty="0"/>
          </a:p>
        </p:txBody>
      </p:sp>
      <p:sp>
        <p:nvSpPr>
          <p:cNvPr id="6" name="Footer Placeholder 5">
            <a:extLst>
              <a:ext uri="{FF2B5EF4-FFF2-40B4-BE49-F238E27FC236}">
                <a16:creationId xmlns:a16="http://schemas.microsoft.com/office/drawing/2014/main" id="{8CE230B8-C6BB-5DFB-523B-301102CBB35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67875EE-AF4B-F9A1-5CCB-652A096B5733}"/>
              </a:ext>
            </a:extLst>
          </p:cNvPr>
          <p:cNvSpPr>
            <a:spLocks noGrp="1"/>
          </p:cNvSpPr>
          <p:nvPr>
            <p:ph type="sldNum" sz="quarter" idx="12"/>
          </p:nvPr>
        </p:nvSpPr>
        <p:spPr/>
        <p:txBody>
          <a:bodyPr/>
          <a:lstStyle/>
          <a:p>
            <a:fld id="{0007B1F7-1A95-2547-891E-C4393A63344A}" type="slidenum">
              <a:rPr lang="en-US" smtClean="0"/>
              <a:t>‹#›</a:t>
            </a:fld>
            <a:endParaRPr lang="en-US" dirty="0"/>
          </a:p>
        </p:txBody>
      </p:sp>
    </p:spTree>
    <p:extLst>
      <p:ext uri="{BB962C8B-B14F-4D97-AF65-F5344CB8AC3E}">
        <p14:creationId xmlns:p14="http://schemas.microsoft.com/office/powerpoint/2010/main" val="246562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2C8A-EB93-BBED-103E-91F5ED02AD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4B7331-EEDB-17B9-0C7C-B6381C5CE9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305B77-FC52-14EC-6B05-B2F199EF826F}"/>
              </a:ext>
            </a:extLst>
          </p:cNvPr>
          <p:cNvSpPr>
            <a:spLocks noGrp="1"/>
          </p:cNvSpPr>
          <p:nvPr>
            <p:ph type="dt" sz="half" idx="10"/>
          </p:nvPr>
        </p:nvSpPr>
        <p:spPr/>
        <p:txBody>
          <a:bodyPr/>
          <a:lstStyle/>
          <a:p>
            <a:fld id="{C2A22A03-0446-7D4A-A830-174F536B21FD}" type="datetimeFigureOut">
              <a:rPr lang="en-US" smtClean="0"/>
              <a:t>8/6/2024</a:t>
            </a:fld>
            <a:endParaRPr lang="en-US" dirty="0"/>
          </a:p>
        </p:txBody>
      </p:sp>
      <p:sp>
        <p:nvSpPr>
          <p:cNvPr id="5" name="Footer Placeholder 4">
            <a:extLst>
              <a:ext uri="{FF2B5EF4-FFF2-40B4-BE49-F238E27FC236}">
                <a16:creationId xmlns:a16="http://schemas.microsoft.com/office/drawing/2014/main" id="{E2D0C746-B0F1-8994-CF46-C5361D873DA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490E0B-2B1F-EC9E-54F7-9E8F5DFD160A}"/>
              </a:ext>
            </a:extLst>
          </p:cNvPr>
          <p:cNvSpPr>
            <a:spLocks noGrp="1"/>
          </p:cNvSpPr>
          <p:nvPr>
            <p:ph type="sldNum" sz="quarter" idx="12"/>
          </p:nvPr>
        </p:nvSpPr>
        <p:spPr/>
        <p:txBody>
          <a:bodyPr/>
          <a:lstStyle/>
          <a:p>
            <a:fld id="{0007B1F7-1A95-2547-891E-C4393A63344A}" type="slidenum">
              <a:rPr lang="en-US" smtClean="0"/>
              <a:t>‹#›</a:t>
            </a:fld>
            <a:endParaRPr lang="en-US" dirty="0"/>
          </a:p>
        </p:txBody>
      </p:sp>
    </p:spTree>
    <p:extLst>
      <p:ext uri="{BB962C8B-B14F-4D97-AF65-F5344CB8AC3E}">
        <p14:creationId xmlns:p14="http://schemas.microsoft.com/office/powerpoint/2010/main" val="2350723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1691AE-3DFF-09E3-5B3C-F28BF9B4DF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AFE82-8FCD-E414-DD0C-45158C37DB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994799-AB34-FF0E-1C1A-0A8C1AB7DC57}"/>
              </a:ext>
            </a:extLst>
          </p:cNvPr>
          <p:cNvSpPr>
            <a:spLocks noGrp="1"/>
          </p:cNvSpPr>
          <p:nvPr>
            <p:ph type="dt" sz="half" idx="10"/>
          </p:nvPr>
        </p:nvSpPr>
        <p:spPr/>
        <p:txBody>
          <a:bodyPr/>
          <a:lstStyle/>
          <a:p>
            <a:fld id="{C2A22A03-0446-7D4A-A830-174F536B21FD}" type="datetimeFigureOut">
              <a:rPr lang="en-US" smtClean="0"/>
              <a:t>8/6/2024</a:t>
            </a:fld>
            <a:endParaRPr lang="en-US" dirty="0"/>
          </a:p>
        </p:txBody>
      </p:sp>
      <p:sp>
        <p:nvSpPr>
          <p:cNvPr id="5" name="Footer Placeholder 4">
            <a:extLst>
              <a:ext uri="{FF2B5EF4-FFF2-40B4-BE49-F238E27FC236}">
                <a16:creationId xmlns:a16="http://schemas.microsoft.com/office/drawing/2014/main" id="{C031BA87-E850-351F-A2D2-26205DC8E9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E96C1C-D1F6-D6BD-67C9-7CDA3ADAFE5C}"/>
              </a:ext>
            </a:extLst>
          </p:cNvPr>
          <p:cNvSpPr>
            <a:spLocks noGrp="1"/>
          </p:cNvSpPr>
          <p:nvPr>
            <p:ph type="sldNum" sz="quarter" idx="12"/>
          </p:nvPr>
        </p:nvSpPr>
        <p:spPr/>
        <p:txBody>
          <a:bodyPr/>
          <a:lstStyle/>
          <a:p>
            <a:fld id="{0007B1F7-1A95-2547-891E-C4393A63344A}" type="slidenum">
              <a:rPr lang="en-US" smtClean="0"/>
              <a:t>‹#›</a:t>
            </a:fld>
            <a:endParaRPr lang="en-US" dirty="0"/>
          </a:p>
        </p:txBody>
      </p:sp>
    </p:spTree>
    <p:extLst>
      <p:ext uri="{BB962C8B-B14F-4D97-AF65-F5344CB8AC3E}">
        <p14:creationId xmlns:p14="http://schemas.microsoft.com/office/powerpoint/2010/main" val="3756029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893E-2A36-4AC3-8044-2D0CF3E2DC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A976D3-7751-4164-8C66-921473AFB7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AFD317-9ED7-4CAE-98F6-79B98EBC7108}"/>
              </a:ext>
            </a:extLst>
          </p:cNvPr>
          <p:cNvSpPr>
            <a:spLocks noGrp="1"/>
          </p:cNvSpPr>
          <p:nvPr>
            <p:ph type="dt" sz="half" idx="10"/>
          </p:nvPr>
        </p:nvSpPr>
        <p:spPr/>
        <p:txBody>
          <a:bodyPr/>
          <a:lstStyle/>
          <a:p>
            <a:fld id="{1B112ADE-BB7B-48B7-B749-F6351C5FC712}" type="datetimeFigureOut">
              <a:rPr lang="en-US" smtClean="0"/>
              <a:t>8/6/2024</a:t>
            </a:fld>
            <a:endParaRPr lang="en-US"/>
          </a:p>
        </p:txBody>
      </p:sp>
      <p:sp>
        <p:nvSpPr>
          <p:cNvPr id="5" name="Footer Placeholder 4">
            <a:extLst>
              <a:ext uri="{FF2B5EF4-FFF2-40B4-BE49-F238E27FC236}">
                <a16:creationId xmlns:a16="http://schemas.microsoft.com/office/drawing/2014/main" id="{C2B8552E-9163-40D7-A8B4-1A07DB58DF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3D4B31-E211-4302-877C-7C0543EAF012}"/>
              </a:ext>
            </a:extLst>
          </p:cNvPr>
          <p:cNvSpPr>
            <a:spLocks noGrp="1"/>
          </p:cNvSpPr>
          <p:nvPr>
            <p:ph type="sldNum" sz="quarter" idx="12"/>
          </p:nvPr>
        </p:nvSpPr>
        <p:spPr/>
        <p:txBody>
          <a:bodyPr/>
          <a:lstStyle/>
          <a:p>
            <a:fld id="{51BD6BBC-EF49-47F8-9B8F-142A70C9C40B}" type="slidenum">
              <a:rPr lang="en-US" smtClean="0"/>
              <a:t>‹#›</a:t>
            </a:fld>
            <a:endParaRPr lang="en-US"/>
          </a:p>
        </p:txBody>
      </p:sp>
    </p:spTree>
    <p:extLst>
      <p:ext uri="{BB962C8B-B14F-4D97-AF65-F5344CB8AC3E}">
        <p14:creationId xmlns:p14="http://schemas.microsoft.com/office/powerpoint/2010/main" val="1875690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26EA7-4A56-4738-9FBA-CCB17498BE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36A816-FB61-4690-A017-9A765BE1B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B87B39-1233-4ADB-AFCB-8DC8BBE131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014423-D020-464F-97E0-A2F354F6000A}"/>
              </a:ext>
            </a:extLst>
          </p:cNvPr>
          <p:cNvSpPr>
            <a:spLocks noGrp="1"/>
          </p:cNvSpPr>
          <p:nvPr>
            <p:ph type="dt" sz="half" idx="10"/>
          </p:nvPr>
        </p:nvSpPr>
        <p:spPr/>
        <p:txBody>
          <a:bodyPr/>
          <a:lstStyle/>
          <a:p>
            <a:fld id="{1B112ADE-BB7B-48B7-B749-F6351C5FC712}" type="datetimeFigureOut">
              <a:rPr lang="en-US" smtClean="0"/>
              <a:t>8/6/2024</a:t>
            </a:fld>
            <a:endParaRPr lang="en-US"/>
          </a:p>
        </p:txBody>
      </p:sp>
      <p:sp>
        <p:nvSpPr>
          <p:cNvPr id="6" name="Footer Placeholder 5">
            <a:extLst>
              <a:ext uri="{FF2B5EF4-FFF2-40B4-BE49-F238E27FC236}">
                <a16:creationId xmlns:a16="http://schemas.microsoft.com/office/drawing/2014/main" id="{43FCC7FC-6E51-4896-95FC-180183CFD3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40683-BB5B-40F2-976E-A348EEBADD01}"/>
              </a:ext>
            </a:extLst>
          </p:cNvPr>
          <p:cNvSpPr>
            <a:spLocks noGrp="1"/>
          </p:cNvSpPr>
          <p:nvPr>
            <p:ph type="sldNum" sz="quarter" idx="12"/>
          </p:nvPr>
        </p:nvSpPr>
        <p:spPr/>
        <p:txBody>
          <a:bodyPr/>
          <a:lstStyle/>
          <a:p>
            <a:fld id="{51BD6BBC-EF49-47F8-9B8F-142A70C9C40B}" type="slidenum">
              <a:rPr lang="en-US" smtClean="0"/>
              <a:t>‹#›</a:t>
            </a:fld>
            <a:endParaRPr lang="en-US"/>
          </a:p>
        </p:txBody>
      </p:sp>
    </p:spTree>
    <p:extLst>
      <p:ext uri="{BB962C8B-B14F-4D97-AF65-F5344CB8AC3E}">
        <p14:creationId xmlns:p14="http://schemas.microsoft.com/office/powerpoint/2010/main" val="2849454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0944C-2CEF-42B6-9848-C0A2FADD20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43D200-C8B1-425E-A481-49B733D53E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09743A-D6DB-4DEA-9962-21E9C138CA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DDF72F-AFB8-4286-9440-9F98FB3D14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009E79-9122-45FA-8287-E8848AA7A2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0D7263-6F80-438F-841D-06E658C032DB}"/>
              </a:ext>
            </a:extLst>
          </p:cNvPr>
          <p:cNvSpPr>
            <a:spLocks noGrp="1"/>
          </p:cNvSpPr>
          <p:nvPr>
            <p:ph type="dt" sz="half" idx="10"/>
          </p:nvPr>
        </p:nvSpPr>
        <p:spPr/>
        <p:txBody>
          <a:bodyPr/>
          <a:lstStyle/>
          <a:p>
            <a:fld id="{1B112ADE-BB7B-48B7-B749-F6351C5FC712}" type="datetimeFigureOut">
              <a:rPr lang="en-US" smtClean="0"/>
              <a:t>8/6/2024</a:t>
            </a:fld>
            <a:endParaRPr lang="en-US"/>
          </a:p>
        </p:txBody>
      </p:sp>
      <p:sp>
        <p:nvSpPr>
          <p:cNvPr id="8" name="Footer Placeholder 7">
            <a:extLst>
              <a:ext uri="{FF2B5EF4-FFF2-40B4-BE49-F238E27FC236}">
                <a16:creationId xmlns:a16="http://schemas.microsoft.com/office/drawing/2014/main" id="{87205E69-CCD4-482A-8784-BAAA29FD65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7765B6-9481-4B77-B86C-06E0D80B6A39}"/>
              </a:ext>
            </a:extLst>
          </p:cNvPr>
          <p:cNvSpPr>
            <a:spLocks noGrp="1"/>
          </p:cNvSpPr>
          <p:nvPr>
            <p:ph type="sldNum" sz="quarter" idx="12"/>
          </p:nvPr>
        </p:nvSpPr>
        <p:spPr/>
        <p:txBody>
          <a:bodyPr/>
          <a:lstStyle/>
          <a:p>
            <a:fld id="{51BD6BBC-EF49-47F8-9B8F-142A70C9C40B}" type="slidenum">
              <a:rPr lang="en-US" smtClean="0"/>
              <a:t>‹#›</a:t>
            </a:fld>
            <a:endParaRPr lang="en-US"/>
          </a:p>
        </p:txBody>
      </p:sp>
    </p:spTree>
    <p:extLst>
      <p:ext uri="{BB962C8B-B14F-4D97-AF65-F5344CB8AC3E}">
        <p14:creationId xmlns:p14="http://schemas.microsoft.com/office/powerpoint/2010/main" val="1947847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04E0-849F-4157-BDCA-FA4582797E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770132-8211-445E-A836-4CAC5EEB446E}"/>
              </a:ext>
            </a:extLst>
          </p:cNvPr>
          <p:cNvSpPr>
            <a:spLocks noGrp="1"/>
          </p:cNvSpPr>
          <p:nvPr>
            <p:ph type="dt" sz="half" idx="10"/>
          </p:nvPr>
        </p:nvSpPr>
        <p:spPr/>
        <p:txBody>
          <a:bodyPr/>
          <a:lstStyle/>
          <a:p>
            <a:fld id="{1B112ADE-BB7B-48B7-B749-F6351C5FC712}" type="datetimeFigureOut">
              <a:rPr lang="en-US" smtClean="0"/>
              <a:t>8/6/2024</a:t>
            </a:fld>
            <a:endParaRPr lang="en-US"/>
          </a:p>
        </p:txBody>
      </p:sp>
      <p:sp>
        <p:nvSpPr>
          <p:cNvPr id="4" name="Footer Placeholder 3">
            <a:extLst>
              <a:ext uri="{FF2B5EF4-FFF2-40B4-BE49-F238E27FC236}">
                <a16:creationId xmlns:a16="http://schemas.microsoft.com/office/drawing/2014/main" id="{BE9A57FC-6E36-4A96-A715-E2576E01F2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089730-3877-466A-8AB9-DB010269AFA1}"/>
              </a:ext>
            </a:extLst>
          </p:cNvPr>
          <p:cNvSpPr>
            <a:spLocks noGrp="1"/>
          </p:cNvSpPr>
          <p:nvPr>
            <p:ph type="sldNum" sz="quarter" idx="12"/>
          </p:nvPr>
        </p:nvSpPr>
        <p:spPr/>
        <p:txBody>
          <a:bodyPr/>
          <a:lstStyle/>
          <a:p>
            <a:fld id="{51BD6BBC-EF49-47F8-9B8F-142A70C9C40B}" type="slidenum">
              <a:rPr lang="en-US" smtClean="0"/>
              <a:t>‹#›</a:t>
            </a:fld>
            <a:endParaRPr lang="en-US"/>
          </a:p>
        </p:txBody>
      </p:sp>
    </p:spTree>
    <p:extLst>
      <p:ext uri="{BB962C8B-B14F-4D97-AF65-F5344CB8AC3E}">
        <p14:creationId xmlns:p14="http://schemas.microsoft.com/office/powerpoint/2010/main" val="2120159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4C9168-7CAD-4D32-8BF1-022692C90506}"/>
              </a:ext>
            </a:extLst>
          </p:cNvPr>
          <p:cNvSpPr>
            <a:spLocks noGrp="1"/>
          </p:cNvSpPr>
          <p:nvPr>
            <p:ph type="dt" sz="half" idx="10"/>
          </p:nvPr>
        </p:nvSpPr>
        <p:spPr/>
        <p:txBody>
          <a:bodyPr/>
          <a:lstStyle/>
          <a:p>
            <a:fld id="{1B112ADE-BB7B-48B7-B749-F6351C5FC712}" type="datetimeFigureOut">
              <a:rPr lang="en-US" smtClean="0"/>
              <a:t>8/6/2024</a:t>
            </a:fld>
            <a:endParaRPr lang="en-US"/>
          </a:p>
        </p:txBody>
      </p:sp>
      <p:sp>
        <p:nvSpPr>
          <p:cNvPr id="3" name="Footer Placeholder 2">
            <a:extLst>
              <a:ext uri="{FF2B5EF4-FFF2-40B4-BE49-F238E27FC236}">
                <a16:creationId xmlns:a16="http://schemas.microsoft.com/office/drawing/2014/main" id="{ED56BFA1-9BA2-487B-B8C5-40768964AD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8AE36C-4491-4D80-8E70-3B5D16669D61}"/>
              </a:ext>
            </a:extLst>
          </p:cNvPr>
          <p:cNvSpPr>
            <a:spLocks noGrp="1"/>
          </p:cNvSpPr>
          <p:nvPr>
            <p:ph type="sldNum" sz="quarter" idx="12"/>
          </p:nvPr>
        </p:nvSpPr>
        <p:spPr/>
        <p:txBody>
          <a:bodyPr/>
          <a:lstStyle/>
          <a:p>
            <a:fld id="{51BD6BBC-EF49-47F8-9B8F-142A70C9C40B}" type="slidenum">
              <a:rPr lang="en-US" smtClean="0"/>
              <a:t>‹#›</a:t>
            </a:fld>
            <a:endParaRPr lang="en-US"/>
          </a:p>
        </p:txBody>
      </p:sp>
    </p:spTree>
    <p:extLst>
      <p:ext uri="{BB962C8B-B14F-4D97-AF65-F5344CB8AC3E}">
        <p14:creationId xmlns:p14="http://schemas.microsoft.com/office/powerpoint/2010/main" val="145513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642CD-FB84-403F-9F25-7877DBB157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0F1377-04CC-4295-BB4F-A1DEA8C49D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CC4FA2-3C7A-4456-BBD3-807FEB9C7F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5A6ECB-9F2A-4208-B463-217303FDF947}"/>
              </a:ext>
            </a:extLst>
          </p:cNvPr>
          <p:cNvSpPr>
            <a:spLocks noGrp="1"/>
          </p:cNvSpPr>
          <p:nvPr>
            <p:ph type="dt" sz="half" idx="10"/>
          </p:nvPr>
        </p:nvSpPr>
        <p:spPr/>
        <p:txBody>
          <a:bodyPr/>
          <a:lstStyle/>
          <a:p>
            <a:fld id="{1B112ADE-BB7B-48B7-B749-F6351C5FC712}" type="datetimeFigureOut">
              <a:rPr lang="en-US" smtClean="0"/>
              <a:t>8/6/2024</a:t>
            </a:fld>
            <a:endParaRPr lang="en-US"/>
          </a:p>
        </p:txBody>
      </p:sp>
      <p:sp>
        <p:nvSpPr>
          <p:cNvPr id="6" name="Footer Placeholder 5">
            <a:extLst>
              <a:ext uri="{FF2B5EF4-FFF2-40B4-BE49-F238E27FC236}">
                <a16:creationId xmlns:a16="http://schemas.microsoft.com/office/drawing/2014/main" id="{7B25A714-5819-4C32-B65E-74B19A3A44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2C3689-50D2-4A7C-BA3C-5CC2276AA68F}"/>
              </a:ext>
            </a:extLst>
          </p:cNvPr>
          <p:cNvSpPr>
            <a:spLocks noGrp="1"/>
          </p:cNvSpPr>
          <p:nvPr>
            <p:ph type="sldNum" sz="quarter" idx="12"/>
          </p:nvPr>
        </p:nvSpPr>
        <p:spPr/>
        <p:txBody>
          <a:bodyPr/>
          <a:lstStyle/>
          <a:p>
            <a:fld id="{51BD6BBC-EF49-47F8-9B8F-142A70C9C40B}" type="slidenum">
              <a:rPr lang="en-US" smtClean="0"/>
              <a:t>‹#›</a:t>
            </a:fld>
            <a:endParaRPr lang="en-US"/>
          </a:p>
        </p:txBody>
      </p:sp>
    </p:spTree>
    <p:extLst>
      <p:ext uri="{BB962C8B-B14F-4D97-AF65-F5344CB8AC3E}">
        <p14:creationId xmlns:p14="http://schemas.microsoft.com/office/powerpoint/2010/main" val="695825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C97DA-970B-402D-AE31-6E034D9D58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892403-B5F3-4596-BBC1-D6B0A7ED7A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7EA5DC-FEAA-425C-85EC-91016ECBEC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BB6D3D-BC3F-4147-9374-B1B9FC24CAF9}"/>
              </a:ext>
            </a:extLst>
          </p:cNvPr>
          <p:cNvSpPr>
            <a:spLocks noGrp="1"/>
          </p:cNvSpPr>
          <p:nvPr>
            <p:ph type="dt" sz="half" idx="10"/>
          </p:nvPr>
        </p:nvSpPr>
        <p:spPr/>
        <p:txBody>
          <a:bodyPr/>
          <a:lstStyle/>
          <a:p>
            <a:fld id="{1B112ADE-BB7B-48B7-B749-F6351C5FC712}" type="datetimeFigureOut">
              <a:rPr lang="en-US" smtClean="0"/>
              <a:t>8/6/2024</a:t>
            </a:fld>
            <a:endParaRPr lang="en-US"/>
          </a:p>
        </p:txBody>
      </p:sp>
      <p:sp>
        <p:nvSpPr>
          <p:cNvPr id="6" name="Footer Placeholder 5">
            <a:extLst>
              <a:ext uri="{FF2B5EF4-FFF2-40B4-BE49-F238E27FC236}">
                <a16:creationId xmlns:a16="http://schemas.microsoft.com/office/drawing/2014/main" id="{B299290E-7E5D-4B37-9158-0BD4613109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854621-9EC9-4751-A6AF-A2921541765E}"/>
              </a:ext>
            </a:extLst>
          </p:cNvPr>
          <p:cNvSpPr>
            <a:spLocks noGrp="1"/>
          </p:cNvSpPr>
          <p:nvPr>
            <p:ph type="sldNum" sz="quarter" idx="12"/>
          </p:nvPr>
        </p:nvSpPr>
        <p:spPr/>
        <p:txBody>
          <a:bodyPr/>
          <a:lstStyle/>
          <a:p>
            <a:fld id="{51BD6BBC-EF49-47F8-9B8F-142A70C9C40B}" type="slidenum">
              <a:rPr lang="en-US" smtClean="0"/>
              <a:t>‹#›</a:t>
            </a:fld>
            <a:endParaRPr lang="en-US"/>
          </a:p>
        </p:txBody>
      </p:sp>
    </p:spTree>
    <p:extLst>
      <p:ext uri="{BB962C8B-B14F-4D97-AF65-F5344CB8AC3E}">
        <p14:creationId xmlns:p14="http://schemas.microsoft.com/office/powerpoint/2010/main" val="1572574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0736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D7A3-ED70-4DF3-B651-B5E73F23B2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13C8F9-D370-4C3A-872B-323DC9B836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5EF28C-29AC-45CE-9CCD-63AC6736C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112ADE-BB7B-48B7-B749-F6351C5FC712}" type="datetimeFigureOut">
              <a:rPr lang="en-US" smtClean="0"/>
              <a:t>8/6/2024</a:t>
            </a:fld>
            <a:endParaRPr lang="en-US"/>
          </a:p>
        </p:txBody>
      </p:sp>
      <p:sp>
        <p:nvSpPr>
          <p:cNvPr id="5" name="Footer Placeholder 4">
            <a:extLst>
              <a:ext uri="{FF2B5EF4-FFF2-40B4-BE49-F238E27FC236}">
                <a16:creationId xmlns:a16="http://schemas.microsoft.com/office/drawing/2014/main" id="{CDE4DDD3-DE8D-4F4A-AA45-C99BDDE9ED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B33541-C947-4961-AE89-F76A783885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BD6BBC-EF49-47F8-9B8F-142A70C9C40B}" type="slidenum">
              <a:rPr lang="en-US" smtClean="0"/>
              <a:t>‹#›</a:t>
            </a:fld>
            <a:endParaRPr lang="en-US"/>
          </a:p>
        </p:txBody>
      </p:sp>
    </p:spTree>
    <p:extLst>
      <p:ext uri="{BB962C8B-B14F-4D97-AF65-F5344CB8AC3E}">
        <p14:creationId xmlns:p14="http://schemas.microsoft.com/office/powerpoint/2010/main" val="4015638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349D0B-859C-D2BB-FEF5-1F3D997B44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EBD2BE-6959-F7CB-7FCB-18136F3F68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16D6BB-2B79-A9BB-054B-39EEDD41DB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2A22A03-0446-7D4A-A830-174F536B21FD}" type="datetimeFigureOut">
              <a:rPr lang="en-US" smtClean="0"/>
              <a:t>8/6/2024</a:t>
            </a:fld>
            <a:endParaRPr lang="en-US" dirty="0"/>
          </a:p>
        </p:txBody>
      </p:sp>
      <p:sp>
        <p:nvSpPr>
          <p:cNvPr id="5" name="Footer Placeholder 4">
            <a:extLst>
              <a:ext uri="{FF2B5EF4-FFF2-40B4-BE49-F238E27FC236}">
                <a16:creationId xmlns:a16="http://schemas.microsoft.com/office/drawing/2014/main" id="{72700B39-EA6A-4961-C2BD-7FA99ADDD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980C634B-7907-5687-B19B-DCA697C5AA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007B1F7-1A95-2547-891E-C4393A63344A}" type="slidenum">
              <a:rPr lang="en-US" smtClean="0"/>
              <a:t>‹#›</a:t>
            </a:fld>
            <a:endParaRPr lang="en-US" dirty="0"/>
          </a:p>
        </p:txBody>
      </p:sp>
    </p:spTree>
    <p:extLst>
      <p:ext uri="{BB962C8B-B14F-4D97-AF65-F5344CB8AC3E}">
        <p14:creationId xmlns:p14="http://schemas.microsoft.com/office/powerpoint/2010/main" val="14387647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hyperlink" Target="https://www.ojp.gov/pdffiles1/ojjdp/227763.pdf" TargetMode="Externa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jlc.org/news/pennsylvania-supreme-court-rules-sex-offender-registration-unconstitutional-youth#:~:text=Uhler%2C%20the%20Supreme%20Court%20on,of%20committing%20additional%20sexual%20offenses.%E2%80%9D" TargetMode="External"/><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hyperlink" Target="mailto:Jrosenzweig@ihs-trainet.com" TargetMode="Externa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hyperlink" Target="https://www.socialbrite.org/2011/01/10/guide-to-monitoring-social-media/" TargetMode="External"/><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www.nbcnews.com/news/us-news/analysis-how-media-created-superpredator-myth-harmed-generation-black-youth-n1248101" TargetMode="External"/><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shapingyouth.org/digital-data-mining-101-echometrix-takes-kids-pulse/" TargetMode="External"/><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hyperlink" Target="https://creativecommons.org/licenses/by-nc-nd/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E6C57">
            <a:alpha val="75000"/>
          </a:srgbClr>
        </a:solidFill>
        <a:effectLst/>
      </p:bgPr>
    </p:bg>
    <p:spTree>
      <p:nvGrpSpPr>
        <p:cNvPr id="1" name=""/>
        <p:cNvGrpSpPr/>
        <p:nvPr/>
      </p:nvGrpSpPr>
      <p:grpSpPr>
        <a:xfrm>
          <a:off x="0" y="0"/>
          <a:ext cx="0" cy="0"/>
          <a:chOff x="0" y="0"/>
          <a:chExt cx="0" cy="0"/>
        </a:xfrm>
      </p:grpSpPr>
      <p:sp>
        <p:nvSpPr>
          <p:cNvPr id="6" name="TextBox 6"/>
          <p:cNvSpPr txBox="1"/>
          <p:nvPr/>
        </p:nvSpPr>
        <p:spPr>
          <a:xfrm>
            <a:off x="4656844" y="2474746"/>
            <a:ext cx="10598255" cy="147732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1" u="none" strike="noStrike" dirty="0">
                <a:effectLst/>
                <a:latin typeface="Open Sans" panose="020B0606030504020204" pitchFamily="34" charset="0"/>
              </a:rPr>
              <a:t>Removing Youth from Sex </a:t>
            </a:r>
            <a:r>
              <a:rPr lang="en-US" sz="3200" b="1" i="1" dirty="0">
                <a:latin typeface="Open Sans" panose="020B0606030504020204" pitchFamily="34" charset="0"/>
              </a:rPr>
              <a:t>O</a:t>
            </a:r>
            <a:r>
              <a:rPr lang="en-US" sz="3200" b="1" i="1" u="none" strike="noStrike" dirty="0">
                <a:effectLst/>
                <a:latin typeface="Open Sans" panose="020B0606030504020204" pitchFamily="34" charset="0"/>
              </a:rPr>
              <a:t>ffender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1" dirty="0">
                <a:latin typeface="Open Sans" panose="020B0606030504020204" pitchFamily="34" charset="0"/>
              </a:rPr>
              <a:t>R</a:t>
            </a:r>
            <a:r>
              <a:rPr lang="en-US" sz="3200" b="1" i="1" u="none" strike="noStrike" dirty="0">
                <a:effectLst/>
                <a:latin typeface="Open Sans" panose="020B0606030504020204" pitchFamily="34" charset="0"/>
              </a:rPr>
              <a:t>egistries: Promoting </a:t>
            </a:r>
            <a:r>
              <a:rPr lang="en-US" sz="3200" b="1" i="1" dirty="0">
                <a:latin typeface="Open Sans" panose="020B0606030504020204" pitchFamily="34" charset="0"/>
              </a:rPr>
              <a:t>J</a:t>
            </a:r>
            <a:r>
              <a:rPr lang="en-US" sz="3200" b="1" i="1" u="none" strike="noStrike" dirty="0">
                <a:effectLst/>
                <a:latin typeface="Open Sans" panose="020B0606030504020204" pitchFamily="34" charset="0"/>
              </a:rPr>
              <a:t>ustice, </a:t>
            </a:r>
            <a:r>
              <a:rPr lang="en-US" sz="3200" b="1" i="1" dirty="0">
                <a:latin typeface="Open Sans" panose="020B0606030504020204" pitchFamily="34" charset="0"/>
              </a:rPr>
              <a:t>S</a:t>
            </a:r>
            <a:r>
              <a:rPr lang="en-US" sz="3200" b="1" i="1" u="none" strike="noStrike" dirty="0">
                <a:effectLst/>
                <a:latin typeface="Open Sans" panose="020B0606030504020204" pitchFamily="34" charset="0"/>
              </a:rPr>
              <a:t>afety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1" u="none" strike="noStrike" dirty="0">
                <a:effectLst/>
                <a:latin typeface="Open Sans" panose="020B0606030504020204" pitchFamily="34" charset="0"/>
              </a:rPr>
              <a:t>and </a:t>
            </a:r>
            <a:r>
              <a:rPr lang="en-US" sz="3200" b="1" i="1" dirty="0">
                <a:latin typeface="Open Sans" panose="020B0606030504020204" pitchFamily="34" charset="0"/>
              </a:rPr>
              <a:t>F</a:t>
            </a:r>
            <a:r>
              <a:rPr lang="en-US" sz="3200" b="1" i="1" u="none" strike="noStrike" dirty="0">
                <a:effectLst/>
                <a:latin typeface="Open Sans" panose="020B0606030504020204" pitchFamily="34" charset="0"/>
              </a:rPr>
              <a:t>airness</a:t>
            </a:r>
            <a:endParaRPr kumimoji="0" lang="en-US" sz="3200" b="1" i="1" u="none" strike="noStrike" kern="1200" cap="none" spc="0" normalizeH="0" baseline="0" noProof="0" dirty="0">
              <a:ln>
                <a:noFill/>
              </a:ln>
              <a:solidFill>
                <a:srgbClr val="E1B87F"/>
              </a:solidFill>
              <a:effectLst/>
              <a:uLnTx/>
              <a:uFillTx/>
              <a:latin typeface="Harmonique 4" panose="020B0604020202020204" charset="0"/>
              <a:ea typeface="+mn-ea"/>
              <a:cs typeface="+mn-cs"/>
            </a:endParaRPr>
          </a:p>
        </p:txBody>
      </p:sp>
      <p:pic>
        <p:nvPicPr>
          <p:cNvPr id="9" name="Picture 8" descr="Text&#10;&#10;Description automatically generated">
            <a:extLst>
              <a:ext uri="{FF2B5EF4-FFF2-40B4-BE49-F238E27FC236}">
                <a16:creationId xmlns:a16="http://schemas.microsoft.com/office/drawing/2014/main" id="{187D15A9-C434-426F-9F4F-E65F3B5F1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8803" y="192601"/>
            <a:ext cx="5883273" cy="1261479"/>
          </a:xfrm>
          <a:prstGeom prst="rect">
            <a:avLst/>
          </a:prstGeom>
        </p:spPr>
      </p:pic>
      <p:sp>
        <p:nvSpPr>
          <p:cNvPr id="10" name="TextBox 9">
            <a:extLst>
              <a:ext uri="{FF2B5EF4-FFF2-40B4-BE49-F238E27FC236}">
                <a16:creationId xmlns:a16="http://schemas.microsoft.com/office/drawing/2014/main" id="{A889DB14-2C08-42A4-8FF1-DF4DB7003982}"/>
              </a:ext>
            </a:extLst>
          </p:cNvPr>
          <p:cNvSpPr txBox="1"/>
          <p:nvPr/>
        </p:nvSpPr>
        <p:spPr>
          <a:xfrm>
            <a:off x="4514080" y="1518135"/>
            <a:ext cx="77326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Harmonique Light" pitchFamily="50" charset="0"/>
                <a:ea typeface="+mn-ea"/>
                <a:cs typeface="+mn-cs"/>
              </a:rPr>
              <a:t>Building the World’s Capacity to Protect Children </a:t>
            </a:r>
            <a:r>
              <a:rPr lang="en-US" b="1" i="1" dirty="0">
                <a:solidFill>
                  <a:prstClr val="white"/>
                </a:solidFill>
                <a:latin typeface="Harmonique Light" pitchFamily="50" charset="0"/>
              </a:rPr>
              <a:t>&amp;</a:t>
            </a:r>
            <a:r>
              <a:rPr kumimoji="0" lang="en-US" sz="1800" b="1" i="1" u="none" strike="noStrike" kern="1200" cap="none" spc="0" normalizeH="0" baseline="0" noProof="0" dirty="0">
                <a:ln>
                  <a:noFill/>
                </a:ln>
                <a:solidFill>
                  <a:prstClr val="white"/>
                </a:solidFill>
                <a:effectLst/>
                <a:uLnTx/>
                <a:uFillTx/>
                <a:latin typeface="Harmonique Light" pitchFamily="50" charset="0"/>
                <a:ea typeface="+mn-ea"/>
                <a:cs typeface="+mn-cs"/>
              </a:rPr>
              <a:t> Strengthen Families</a:t>
            </a:r>
          </a:p>
        </p:txBody>
      </p:sp>
      <p:sp>
        <p:nvSpPr>
          <p:cNvPr id="11" name="TextBox 10">
            <a:extLst>
              <a:ext uri="{FF2B5EF4-FFF2-40B4-BE49-F238E27FC236}">
                <a16:creationId xmlns:a16="http://schemas.microsoft.com/office/drawing/2014/main" id="{30983536-B695-4B0C-928C-6CAF854A0748}"/>
              </a:ext>
            </a:extLst>
          </p:cNvPr>
          <p:cNvSpPr txBox="1"/>
          <p:nvPr/>
        </p:nvSpPr>
        <p:spPr>
          <a:xfrm>
            <a:off x="4514079" y="4228846"/>
            <a:ext cx="805892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bg1"/>
                </a:solidFill>
                <a:effectLst/>
                <a:uLnTx/>
                <a:uFillTx/>
                <a:latin typeface="Calibri" panose="020F0502020204030204"/>
                <a:ea typeface="+mn-ea"/>
                <a:cs typeface="+mn-cs"/>
              </a:rPr>
              <a:t>Janet Rosenzweig MS, PhD, MPA, Senior Policy Analyst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chemeClr val="bg1"/>
                </a:solidFill>
                <a:latin typeface="Calibri" panose="020F0502020204030204"/>
              </a:rPr>
              <a:t>Mike Nowlin MSSA, LISW-S, Director of Operations </a:t>
            </a:r>
            <a:r>
              <a:rPr kumimoji="0" lang="en-US" sz="2600" b="1" i="0" u="none" strike="noStrike" kern="1200" cap="none" spc="0" normalizeH="0" baseline="0" noProof="0" dirty="0">
                <a:ln>
                  <a:noFill/>
                </a:ln>
                <a:solidFill>
                  <a:schemeClr val="bg1"/>
                </a:solidFill>
                <a:effectLs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D17F7913-BE58-4085-B3F2-FE6EA1CD0E73}"/>
              </a:ext>
            </a:extLst>
          </p:cNvPr>
          <p:cNvSpPr txBox="1"/>
          <p:nvPr/>
        </p:nvSpPr>
        <p:spPr>
          <a:xfrm>
            <a:off x="4236485" y="5775455"/>
            <a:ext cx="79007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Harmonique" pitchFamily="50" charset="0"/>
                <a:ea typeface="+mn-ea"/>
                <a:cs typeface="+mn-cs"/>
              </a:rPr>
              <a:t>1706 E. Broad Street, Columbus, OH 43203       www.ihs-trainet.com</a:t>
            </a:r>
          </a:p>
        </p:txBody>
      </p:sp>
      <p:pic>
        <p:nvPicPr>
          <p:cNvPr id="3" name="Picture 2">
            <a:extLst>
              <a:ext uri="{FF2B5EF4-FFF2-40B4-BE49-F238E27FC236}">
                <a16:creationId xmlns:a16="http://schemas.microsoft.com/office/drawing/2014/main" id="{94DD1A98-86F5-1EE8-8617-29C1AC7336E4}"/>
              </a:ext>
            </a:extLst>
          </p:cNvPr>
          <p:cNvPicPr>
            <a:picLocks noChangeAspect="1"/>
          </p:cNvPicPr>
          <p:nvPr/>
        </p:nvPicPr>
        <p:blipFill rotWithShape="1">
          <a:blip r:embed="rId5"/>
          <a:srcRect l="9703" r="15464"/>
          <a:stretch/>
        </p:blipFill>
        <p:spPr>
          <a:xfrm>
            <a:off x="-254242"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custDataLst>
      <p:tags r:id="rId1"/>
    </p:custDataLst>
    <p:extLst>
      <p:ext uri="{BB962C8B-B14F-4D97-AF65-F5344CB8AC3E}">
        <p14:creationId xmlns:p14="http://schemas.microsoft.com/office/powerpoint/2010/main" val="937156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8D1F1-A487-C92A-76B1-E29DFE1405F5}"/>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SORNA</a:t>
            </a:r>
          </a:p>
        </p:txBody>
      </p:sp>
      <p:sp>
        <p:nvSpPr>
          <p:cNvPr id="3" name="Content Placeholder 2">
            <a:extLst>
              <a:ext uri="{FF2B5EF4-FFF2-40B4-BE49-F238E27FC236}">
                <a16:creationId xmlns:a16="http://schemas.microsoft.com/office/drawing/2014/main" id="{771B6648-D9DD-FF35-4553-46A2B8BFCFB8}"/>
              </a:ext>
            </a:extLst>
          </p:cNvPr>
          <p:cNvSpPr>
            <a:spLocks noGrp="1"/>
          </p:cNvSpPr>
          <p:nvPr>
            <p:ph idx="1"/>
          </p:nvPr>
        </p:nvSpPr>
        <p:spPr>
          <a:xfrm>
            <a:off x="232966" y="1018787"/>
            <a:ext cx="6545023" cy="5730507"/>
          </a:xfrm>
        </p:spPr>
        <p:txBody>
          <a:bodyPr anchor="ctr">
            <a:normAutofit lnSpcReduction="10000"/>
          </a:bodyPr>
          <a:lstStyle/>
          <a:p>
            <a:pPr>
              <a:spcBef>
                <a:spcPts val="0"/>
              </a:spcBef>
            </a:pPr>
            <a:r>
              <a:rPr lang="en-US" sz="2400" b="1" dirty="0">
                <a:latin typeface="Open Sans" panose="020B0606030504020204" pitchFamily="34" charset="0"/>
                <a:ea typeface="Open Sans" panose="020B0606030504020204" pitchFamily="34" charset="0"/>
                <a:cs typeface="Open Sans" panose="020B0606030504020204" pitchFamily="34" charset="0"/>
              </a:rPr>
              <a:t>The federal Adam Walsh Act has seven major Titles. Title I, the Sex Offender Registration and Notification Act (SORNA), listed a comprehensive set of minimum standards to regulate sex offender registration and notification. </a:t>
            </a:r>
          </a:p>
          <a:p>
            <a:pPr marL="0" indent="0">
              <a:spcBef>
                <a:spcPts val="0"/>
              </a:spcBef>
              <a:buNone/>
            </a:pPr>
            <a:endParaRPr lang="en-US" sz="1200" dirty="0">
              <a:latin typeface="Open Sans" panose="020B0606030504020204" pitchFamily="34" charset="0"/>
              <a:ea typeface="Open Sans" panose="020B0606030504020204" pitchFamily="34" charset="0"/>
              <a:cs typeface="Open Sans" panose="020B0606030504020204" pitchFamily="34" charset="0"/>
            </a:endParaRPr>
          </a:p>
          <a:p>
            <a:pPr marL="914400" lvl="2">
              <a:spcBef>
                <a:spcPts val="0"/>
              </a:spcBef>
            </a:pPr>
            <a:r>
              <a:rPr lang="en-US" dirty="0">
                <a:latin typeface="Open Sans" panose="020B0606030504020204" pitchFamily="34" charset="0"/>
                <a:ea typeface="Open Sans" panose="020B0606030504020204" pitchFamily="34" charset="0"/>
                <a:cs typeface="Open Sans" panose="020B0606030504020204" pitchFamily="34" charset="0"/>
              </a:rPr>
              <a:t>States were forced to implement by July 2009 or face a 10% reduction in state funding</a:t>
            </a:r>
          </a:p>
          <a:p>
            <a:pPr marL="228600" lvl="1" indent="0">
              <a:spcBef>
                <a:spcPts val="0"/>
              </a:spcBef>
              <a:buNone/>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US" sz="2400" b="1" dirty="0">
                <a:effectLst/>
                <a:latin typeface="Open Sans" panose="020B0606030504020204" pitchFamily="34" charset="0"/>
                <a:ea typeface="Open Sans" panose="020B0606030504020204" pitchFamily="34" charset="0"/>
                <a:cs typeface="Open Sans" panose="020B0606030504020204" pitchFamily="34" charset="0"/>
              </a:rPr>
              <a:t>Youth had to be included in registration and community </a:t>
            </a:r>
            <a:r>
              <a:rPr lang="en-US" sz="2400" b="1" kern="100" dirty="0">
                <a:effectLst/>
                <a:latin typeface="Open Sans" panose="020B0606030504020204" pitchFamily="34" charset="0"/>
                <a:ea typeface="Open Sans" panose="020B0606030504020204" pitchFamily="34" charset="0"/>
                <a:cs typeface="Open Sans" panose="020B0606030504020204" pitchFamily="34" charset="0"/>
              </a:rPr>
              <a:t>notification activities by 2011. </a:t>
            </a:r>
          </a:p>
          <a:p>
            <a:pPr marL="0" indent="0">
              <a:spcBef>
                <a:spcPts val="0"/>
              </a:spcBef>
              <a:buNone/>
            </a:pPr>
            <a:endParaRPr lang="en-US" sz="1800" kern="100" dirty="0">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pPr marL="457200" lvl="1">
              <a:spcBef>
                <a:spcPts val="0"/>
              </a:spcBef>
            </a:pPr>
            <a:r>
              <a:rPr lang="en-US" sz="2000" kern="100" dirty="0">
                <a:effectLst/>
                <a:latin typeface="Open Sans" panose="020B0606030504020204" pitchFamily="34" charset="0"/>
                <a:ea typeface="Open Sans" panose="020B0606030504020204" pitchFamily="34" charset="0"/>
                <a:cs typeface="Open Sans" panose="020B0606030504020204" pitchFamily="34" charset="0"/>
              </a:rPr>
              <a:t>committed an offense after their 14th birthday, </a:t>
            </a:r>
          </a:p>
          <a:p>
            <a:pPr marL="228600" lvl="1" indent="0">
              <a:spcBef>
                <a:spcPts val="0"/>
              </a:spcBef>
              <a:buNone/>
            </a:pPr>
            <a:endParaRPr lang="en-US" sz="2000" kern="100" dirty="0">
              <a:effectLst/>
              <a:latin typeface="Open Sans" panose="020B0606030504020204" pitchFamily="34" charset="0"/>
              <a:ea typeface="Open Sans" panose="020B0606030504020204" pitchFamily="34" charset="0"/>
              <a:cs typeface="Open Sans" panose="020B0606030504020204" pitchFamily="34" charset="0"/>
            </a:endParaRPr>
          </a:p>
          <a:p>
            <a:pPr marL="457200" lvl="1">
              <a:spcBef>
                <a:spcPts val="0"/>
              </a:spcBef>
            </a:pPr>
            <a:r>
              <a:rPr lang="en-US" sz="2000" kern="100" dirty="0">
                <a:effectLst/>
                <a:latin typeface="Open Sans" panose="020B0606030504020204" pitchFamily="34" charset="0"/>
                <a:ea typeface="Open Sans" panose="020B0606030504020204" pitchFamily="34" charset="0"/>
                <a:cs typeface="Open Sans" panose="020B0606030504020204" pitchFamily="34" charset="0"/>
              </a:rPr>
              <a:t>And adjudicated delinquent for a crime comparable to or more severe than aggravated sexual abuse as defined in federal law (Sexual Abuse Act of 1986)</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person walking on train tracks&#10;&#10;Description automatically generated">
            <a:extLst>
              <a:ext uri="{FF2B5EF4-FFF2-40B4-BE49-F238E27FC236}">
                <a16:creationId xmlns:a16="http://schemas.microsoft.com/office/drawing/2014/main" id="{9C8F1FC2-A682-B467-83DD-9112A9CAD8E6}"/>
              </a:ext>
            </a:extLst>
          </p:cNvPr>
          <p:cNvPicPr>
            <a:picLocks noChangeAspect="1"/>
          </p:cNvPicPr>
          <p:nvPr/>
        </p:nvPicPr>
        <p:blipFill rotWithShape="1">
          <a:blip r:embed="rId2"/>
          <a:srcRect l="23127" r="27424"/>
          <a:stretch/>
        </p:blipFill>
        <p:spPr>
          <a:xfrm>
            <a:off x="6965276" y="0"/>
            <a:ext cx="5577840" cy="7191953"/>
          </a:xfrm>
          <a:prstGeom prst="rect">
            <a:avLst/>
          </a:prstGeom>
        </p:spPr>
      </p:pic>
      <p:sp>
        <p:nvSpPr>
          <p:cNvPr id="7" name="TextBox 6">
            <a:extLst>
              <a:ext uri="{FF2B5EF4-FFF2-40B4-BE49-F238E27FC236}">
                <a16:creationId xmlns:a16="http://schemas.microsoft.com/office/drawing/2014/main" id="{0BDA4C01-7C77-CAA9-30CB-7216B5252887}"/>
              </a:ext>
            </a:extLst>
          </p:cNvPr>
          <p:cNvSpPr txBox="1"/>
          <p:nvPr/>
        </p:nvSpPr>
        <p:spPr>
          <a:xfrm>
            <a:off x="-637898" y="317056"/>
            <a:ext cx="8286750" cy="701731"/>
          </a:xfrm>
          <a:prstGeom prst="rect">
            <a:avLst/>
          </a:prstGeom>
          <a:noFill/>
        </p:spPr>
        <p:txBody>
          <a:bodyPr wrap="square">
            <a:spAutoFit/>
          </a:bodyPr>
          <a:lstStyle/>
          <a:p>
            <a:pPr algn="ctr">
              <a:lnSpc>
                <a:spcPct val="90000"/>
              </a:lnSpc>
              <a:spcAft>
                <a:spcPts val="600"/>
              </a:spcAft>
            </a:pPr>
            <a:r>
              <a:rPr lang="en-US" sz="4400" b="1" dirty="0">
                <a:solidFill>
                  <a:srgbClr val="2E6C57"/>
                </a:solidFill>
                <a:latin typeface="Open Sans" panose="020B0606030504020204" pitchFamily="34" charset="0"/>
                <a:ea typeface="Open Sans" panose="020B0606030504020204" pitchFamily="34" charset="0"/>
                <a:cs typeface="Open Sans" panose="020B0606030504020204" pitchFamily="34" charset="0"/>
              </a:rPr>
              <a:t>Early Legislation</a:t>
            </a:r>
          </a:p>
        </p:txBody>
      </p:sp>
    </p:spTree>
    <p:extLst>
      <p:ext uri="{BB962C8B-B14F-4D97-AF65-F5344CB8AC3E}">
        <p14:creationId xmlns:p14="http://schemas.microsoft.com/office/powerpoint/2010/main" val="189582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3A32-06C1-C8C1-9368-24E1D5271161}"/>
              </a:ext>
            </a:extLst>
          </p:cNvPr>
          <p:cNvSpPr>
            <a:spLocks noGrp="1"/>
          </p:cNvSpPr>
          <p:nvPr>
            <p:ph type="title"/>
          </p:nvPr>
        </p:nvSpPr>
        <p:spPr>
          <a:xfrm>
            <a:off x="5891470" y="834390"/>
            <a:ext cx="6018589" cy="815942"/>
          </a:xfrm>
        </p:spPr>
        <p:txBody>
          <a:bodyPr anchor="b">
            <a:normAutofit fontScale="90000"/>
          </a:bodyPr>
          <a:lstStyle/>
          <a:p>
            <a:r>
              <a:rPr lang="en-US" sz="4000" b="1" dirty="0">
                <a:solidFill>
                  <a:srgbClr val="2E6C57"/>
                </a:solidFill>
              </a:rPr>
              <a:t>An </a:t>
            </a:r>
            <a:r>
              <a:rPr lang="en-US" sz="4000" b="1" dirty="0">
                <a:solidFill>
                  <a:srgbClr val="2E6C57"/>
                </a:solidFill>
                <a:latin typeface="Open Sans" panose="020B0606030504020204" pitchFamily="34" charset="0"/>
                <a:ea typeface="Open Sans" panose="020B0606030504020204" pitchFamily="34" charset="0"/>
                <a:cs typeface="Open Sans" panose="020B0606030504020204" pitchFamily="34" charset="0"/>
              </a:rPr>
              <a:t>International</a:t>
            </a:r>
            <a:r>
              <a:rPr lang="en-US" sz="4000" b="1" dirty="0">
                <a:solidFill>
                  <a:srgbClr val="2E6C57"/>
                </a:solidFill>
              </a:rPr>
              <a:t> Spotlight</a:t>
            </a:r>
          </a:p>
        </p:txBody>
      </p:sp>
      <p:sp>
        <p:nvSpPr>
          <p:cNvPr id="3" name="Content Placeholder 2">
            <a:extLst>
              <a:ext uri="{FF2B5EF4-FFF2-40B4-BE49-F238E27FC236}">
                <a16:creationId xmlns:a16="http://schemas.microsoft.com/office/drawing/2014/main" id="{160D57EE-F739-3712-2126-FB4BC91CC744}"/>
              </a:ext>
            </a:extLst>
          </p:cNvPr>
          <p:cNvSpPr>
            <a:spLocks noGrp="1"/>
          </p:cNvSpPr>
          <p:nvPr>
            <p:ph idx="1"/>
          </p:nvPr>
        </p:nvSpPr>
        <p:spPr>
          <a:xfrm>
            <a:off x="5971481" y="2070319"/>
            <a:ext cx="5315189" cy="3953291"/>
          </a:xfrm>
        </p:spPr>
        <p:txBody>
          <a:bodyPr anchor="t">
            <a:normAutofit fontScale="92500"/>
          </a:bodyPr>
          <a:lstStyle/>
          <a:p>
            <a:r>
              <a:rPr lang="en-US" sz="2400" b="0" i="0" kern="100" dirty="0">
                <a:effectLst/>
                <a:latin typeface="Open Sans" panose="020B0606030504020204" pitchFamily="34" charset="0"/>
                <a:ea typeface="Open Sans" panose="020B0606030504020204" pitchFamily="34" charset="0"/>
                <a:cs typeface="Open Sans" panose="020B0606030504020204" pitchFamily="34" charset="0"/>
              </a:rPr>
              <a:t>The international advocacy organization, Human Rights Watch claims that under human rights law, youth should be treated in ways that are appropriate for their age, their capacity for rehabilitation, and that respect their rights to family unity, to education, and to be protected from violence (Human Rights Watch, 2013). </a:t>
            </a:r>
          </a:p>
          <a:p>
            <a:r>
              <a:rPr lang="en-US" sz="2400" b="0" i="0" kern="100" dirty="0">
                <a:effectLst/>
                <a:latin typeface="Open Sans" panose="020B0606030504020204" pitchFamily="34" charset="0"/>
                <a:ea typeface="Open Sans" panose="020B0606030504020204" pitchFamily="34" charset="0"/>
                <a:cs typeface="Open Sans" panose="020B0606030504020204" pitchFamily="34" charset="0"/>
              </a:rPr>
              <a:t>Registration and notification do just the opposite. </a:t>
            </a:r>
            <a:endParaRPr lang="en-US" sz="2400" kern="100" dirty="0">
              <a:effectLst/>
              <a:latin typeface="Open Sans" panose="020B0606030504020204" pitchFamily="34" charset="0"/>
              <a:ea typeface="Open Sans" panose="020B0606030504020204" pitchFamily="34" charset="0"/>
              <a:cs typeface="Open Sans" panose="020B0606030504020204" pitchFamily="34" charset="0"/>
            </a:endParaRPr>
          </a:p>
          <a:p>
            <a:endParaRPr lang="en-US" sz="2000" dirty="0"/>
          </a:p>
        </p:txBody>
      </p:sp>
      <p:pic>
        <p:nvPicPr>
          <p:cNvPr id="5" name="Picture 4">
            <a:extLst>
              <a:ext uri="{FF2B5EF4-FFF2-40B4-BE49-F238E27FC236}">
                <a16:creationId xmlns:a16="http://schemas.microsoft.com/office/drawing/2014/main" id="{1BAC1598-972F-8848-07FA-80456A19A71C}"/>
              </a:ext>
            </a:extLst>
          </p:cNvPr>
          <p:cNvPicPr>
            <a:picLocks noChangeAspect="1"/>
          </p:cNvPicPr>
          <p:nvPr/>
        </p:nvPicPr>
        <p:blipFill>
          <a:blip r:embed="rId2"/>
          <a:stretch>
            <a:fillRect/>
          </a:stretch>
        </p:blipFill>
        <p:spPr>
          <a:xfrm>
            <a:off x="0" y="0"/>
            <a:ext cx="5417820" cy="6858000"/>
          </a:xfrm>
          <a:prstGeom prst="rect">
            <a:avLst/>
          </a:prstGeom>
        </p:spPr>
      </p:pic>
    </p:spTree>
    <p:extLst>
      <p:ext uri="{BB962C8B-B14F-4D97-AF65-F5344CB8AC3E}">
        <p14:creationId xmlns:p14="http://schemas.microsoft.com/office/powerpoint/2010/main" val="1629368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E6C57">
            <a:alpha val="50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CFB9DF-F1B8-703A-0430-F4AD48579FAD}"/>
              </a:ext>
            </a:extLst>
          </p:cNvPr>
          <p:cNvSpPr>
            <a:spLocks noGrp="1"/>
          </p:cNvSpPr>
          <p:nvPr>
            <p:ph type="title"/>
          </p:nvPr>
        </p:nvSpPr>
        <p:spPr>
          <a:xfrm>
            <a:off x="630935" y="291948"/>
            <a:ext cx="7466462" cy="1481328"/>
          </a:xfrm>
        </p:spPr>
        <p:txBody>
          <a:bodyPr anchor="b">
            <a:norm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Unintended Consequences of Registration for Youth </a:t>
            </a:r>
          </a:p>
        </p:txBody>
      </p:sp>
      <p:sp>
        <p:nvSpPr>
          <p:cNvPr id="6" name="Content Placeholder 5">
            <a:extLst>
              <a:ext uri="{FF2B5EF4-FFF2-40B4-BE49-F238E27FC236}">
                <a16:creationId xmlns:a16="http://schemas.microsoft.com/office/drawing/2014/main" id="{BEC009B5-9122-965D-14A6-0B1459AD6C33}"/>
              </a:ext>
            </a:extLst>
          </p:cNvPr>
          <p:cNvSpPr>
            <a:spLocks noGrp="1"/>
          </p:cNvSpPr>
          <p:nvPr>
            <p:ph idx="1"/>
          </p:nvPr>
        </p:nvSpPr>
        <p:spPr>
          <a:xfrm>
            <a:off x="630935" y="2363063"/>
            <a:ext cx="7334259" cy="3905149"/>
          </a:xfrm>
        </p:spPr>
        <p:txBody>
          <a:bodyPr anchor="t">
            <a:normAutofit/>
          </a:bodyPr>
          <a:lstStyle/>
          <a:p>
            <a:r>
              <a:rPr lang="en-US" sz="2000" kern="100" dirty="0">
                <a:effectLst/>
                <a:latin typeface="Open Sans" panose="020B0606030504020204" pitchFamily="34" charset="0"/>
                <a:ea typeface="Open Sans" panose="020B0606030504020204" pitchFamily="34" charset="0"/>
                <a:cs typeface="Open Sans" panose="020B0606030504020204" pitchFamily="34" charset="0"/>
              </a:rPr>
              <a:t>Harassment and unfair treatment</a:t>
            </a:r>
          </a:p>
          <a:p>
            <a:r>
              <a:rPr lang="en-US" sz="2000" kern="100" dirty="0">
                <a:latin typeface="Open Sans" panose="020B0606030504020204" pitchFamily="34" charset="0"/>
                <a:ea typeface="Open Sans" panose="020B0606030504020204" pitchFamily="34" charset="0"/>
                <a:cs typeface="Open Sans" panose="020B0606030504020204" pitchFamily="34" charset="0"/>
              </a:rPr>
              <a:t>Segregation from nuclear family</a:t>
            </a:r>
          </a:p>
          <a:p>
            <a:r>
              <a:rPr lang="en-US" sz="2000" kern="100" dirty="0">
                <a:effectLst/>
                <a:latin typeface="Open Sans" panose="020B0606030504020204" pitchFamily="34" charset="0"/>
                <a:ea typeface="Open Sans" panose="020B0606030504020204" pitchFamily="34" charset="0"/>
                <a:cs typeface="Open Sans" panose="020B0606030504020204" pitchFamily="34" charset="0"/>
              </a:rPr>
              <a:t>Educational disruption</a:t>
            </a:r>
          </a:p>
          <a:p>
            <a:r>
              <a:rPr lang="en-US" sz="2000" kern="100" dirty="0">
                <a:effectLst/>
                <a:latin typeface="Open Sans" panose="020B0606030504020204" pitchFamily="34" charset="0"/>
                <a:ea typeface="Open Sans" panose="020B0606030504020204" pitchFamily="34" charset="0"/>
                <a:cs typeface="Open Sans" panose="020B0606030504020204" pitchFamily="34" charset="0"/>
              </a:rPr>
              <a:t>Financial burdens on their family</a:t>
            </a:r>
          </a:p>
          <a:p>
            <a:r>
              <a:rPr lang="en-US" sz="2000" kern="100" dirty="0">
                <a:effectLst/>
                <a:latin typeface="Open Sans" panose="020B0606030504020204" pitchFamily="34" charset="0"/>
                <a:ea typeface="Open Sans" panose="020B0606030504020204" pitchFamily="34" charset="0"/>
                <a:cs typeface="Open Sans" panose="020B0606030504020204" pitchFamily="34" charset="0"/>
              </a:rPr>
              <a:t>Increased risk of suicide</a:t>
            </a:r>
          </a:p>
          <a:p>
            <a:r>
              <a:rPr lang="en-US" sz="2000" kern="100" dirty="0">
                <a:effectLst/>
                <a:latin typeface="Open Sans" panose="020B0606030504020204" pitchFamily="34" charset="0"/>
                <a:ea typeface="Open Sans" panose="020B0606030504020204" pitchFamily="34" charset="0"/>
                <a:cs typeface="Open Sans" panose="020B0606030504020204" pitchFamily="34" charset="0"/>
              </a:rPr>
              <a:t>Increased risk of being approached by an adult for sex </a:t>
            </a:r>
          </a:p>
          <a:p>
            <a:pPr lvl="1"/>
            <a:r>
              <a:rPr lang="en-US" sz="2000" kern="100" dirty="0">
                <a:effectLst/>
                <a:latin typeface="Open Sans" panose="020B0606030504020204" pitchFamily="34" charset="0"/>
                <a:ea typeface="Open Sans" panose="020B0606030504020204" pitchFamily="34" charset="0"/>
                <a:cs typeface="Open Sans" panose="020B0606030504020204" pitchFamily="34" charset="0"/>
              </a:rPr>
              <a:t>Especially if reporting to a public building, with others on the registry for annual check-ins.</a:t>
            </a:r>
          </a:p>
          <a:p>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p>
        </p:txBody>
      </p:sp>
      <p:pic>
        <p:nvPicPr>
          <p:cNvPr id="13" name="Picture 12" descr="A person helping a child to dress&#10;&#10;Description automatically generated">
            <a:extLst>
              <a:ext uri="{FF2B5EF4-FFF2-40B4-BE49-F238E27FC236}">
                <a16:creationId xmlns:a16="http://schemas.microsoft.com/office/drawing/2014/main" id="{C1B52936-AA97-5AF5-41E3-E602635B0402}"/>
              </a:ext>
            </a:extLst>
          </p:cNvPr>
          <p:cNvPicPr>
            <a:picLocks noChangeAspect="1"/>
          </p:cNvPicPr>
          <p:nvPr/>
        </p:nvPicPr>
        <p:blipFill>
          <a:blip r:embed="rId2"/>
          <a:stretch>
            <a:fillRect/>
          </a:stretch>
        </p:blipFill>
        <p:spPr>
          <a:xfrm>
            <a:off x="7965194" y="0"/>
            <a:ext cx="4572000" cy="6858000"/>
          </a:xfrm>
          <a:prstGeom prst="rect">
            <a:avLst/>
          </a:prstGeom>
        </p:spPr>
      </p:pic>
    </p:spTree>
    <p:extLst>
      <p:ext uri="{BB962C8B-B14F-4D97-AF65-F5344CB8AC3E}">
        <p14:creationId xmlns:p14="http://schemas.microsoft.com/office/powerpoint/2010/main" val="171271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65000"/>
            <a:alpha val="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2" y="22860"/>
            <a:ext cx="9616438" cy="1719072"/>
          </a:xfrm>
          <a:noFill/>
        </p:spPr>
        <p:txBody>
          <a:bodyPr vert="horz" lIns="91440" tIns="45720" rIns="91440" bIns="45720" rtlCol="0" anchor="b">
            <a:normAutofit/>
          </a:bodyPr>
          <a:lstStyle/>
          <a:p>
            <a:r>
              <a:rPr lang="en-US" sz="3600" b="1" kern="1200" dirty="0">
                <a:solidFill>
                  <a:srgbClr val="2E6C57"/>
                </a:solidFill>
                <a:latin typeface="Open Sans" panose="020B0606030504020204" pitchFamily="34" charset="0"/>
                <a:ea typeface="Open Sans" panose="020B0606030504020204" pitchFamily="34" charset="0"/>
                <a:cs typeface="Open Sans" panose="020B0606030504020204" pitchFamily="34" charset="0"/>
              </a:rPr>
              <a:t>Sex Offender </a:t>
            </a:r>
            <a:r>
              <a:rPr lang="en-US" sz="3600" b="1" dirty="0">
                <a:solidFill>
                  <a:srgbClr val="2E6C57"/>
                </a:solidFill>
                <a:latin typeface="Open Sans" panose="020B0606030504020204" pitchFamily="34" charset="0"/>
                <a:ea typeface="Open Sans" panose="020B0606030504020204" pitchFamily="34" charset="0"/>
                <a:cs typeface="Open Sans" panose="020B0606030504020204" pitchFamily="34" charset="0"/>
              </a:rPr>
              <a:t>R</a:t>
            </a:r>
            <a:r>
              <a:rPr lang="en-US" sz="3600" b="1" kern="1200" dirty="0">
                <a:solidFill>
                  <a:srgbClr val="2E6C57"/>
                </a:solidFill>
                <a:latin typeface="Open Sans" panose="020B0606030504020204" pitchFamily="34" charset="0"/>
                <a:ea typeface="Open Sans" panose="020B0606030504020204" pitchFamily="34" charset="0"/>
                <a:cs typeface="Open Sans" panose="020B0606030504020204" pitchFamily="34" charset="0"/>
              </a:rPr>
              <a:t>egistries:  </a:t>
            </a:r>
            <a:br>
              <a:rPr lang="en-US" sz="3600" b="1" kern="1200" dirty="0">
                <a:solidFill>
                  <a:srgbClr val="2E6C57"/>
                </a:solidFill>
                <a:latin typeface="Open Sans" panose="020B0606030504020204" pitchFamily="34" charset="0"/>
                <a:ea typeface="Open Sans" panose="020B0606030504020204" pitchFamily="34" charset="0"/>
                <a:cs typeface="Open Sans" panose="020B0606030504020204" pitchFamily="34" charset="0"/>
              </a:rPr>
            </a:br>
            <a:r>
              <a:rPr lang="en-US" sz="3600" b="1" kern="1200" dirty="0">
                <a:solidFill>
                  <a:srgbClr val="2E6C57"/>
                </a:solidFill>
                <a:latin typeface="Open Sans" panose="020B0606030504020204" pitchFamily="34" charset="0"/>
                <a:ea typeface="Open Sans" panose="020B0606030504020204" pitchFamily="34" charset="0"/>
                <a:cs typeface="Open Sans" panose="020B0606030504020204" pitchFamily="34" charset="0"/>
              </a:rPr>
              <a:t>A Policy </a:t>
            </a:r>
            <a:r>
              <a:rPr lang="en-US" sz="3600" b="1" dirty="0">
                <a:solidFill>
                  <a:srgbClr val="2E6C57"/>
                </a:solidFill>
                <a:latin typeface="Open Sans" panose="020B0606030504020204" pitchFamily="34" charset="0"/>
                <a:ea typeface="Open Sans" panose="020B0606030504020204" pitchFamily="34" charset="0"/>
                <a:cs typeface="Open Sans" panose="020B0606030504020204" pitchFamily="34" charset="0"/>
              </a:rPr>
              <a:t>W</a:t>
            </a:r>
            <a:r>
              <a:rPr lang="en-US" sz="3600" b="1" kern="1200" dirty="0">
                <a:solidFill>
                  <a:srgbClr val="2E6C57"/>
                </a:solidFill>
                <a:latin typeface="Open Sans" panose="020B0606030504020204" pitchFamily="34" charset="0"/>
                <a:ea typeface="Open Sans" panose="020B0606030504020204" pitchFamily="34" charset="0"/>
                <a:cs typeface="Open Sans" panose="020B0606030504020204" pitchFamily="34" charset="0"/>
              </a:rPr>
              <a:t>ith </a:t>
            </a:r>
            <a:r>
              <a:rPr lang="en-US" sz="3600" b="1" dirty="0">
                <a:solidFill>
                  <a:srgbClr val="2E6C57"/>
                </a:solidFill>
                <a:latin typeface="Open Sans" panose="020B0606030504020204" pitchFamily="34" charset="0"/>
                <a:ea typeface="Open Sans" panose="020B0606030504020204" pitchFamily="34" charset="0"/>
                <a:cs typeface="Open Sans" panose="020B0606030504020204" pitchFamily="34" charset="0"/>
              </a:rPr>
              <a:t>N</a:t>
            </a:r>
            <a:r>
              <a:rPr lang="en-US" sz="3600" b="1" kern="1200" dirty="0">
                <a:solidFill>
                  <a:srgbClr val="2E6C57"/>
                </a:solidFill>
                <a:latin typeface="Open Sans" panose="020B0606030504020204" pitchFamily="34" charset="0"/>
                <a:ea typeface="Open Sans" panose="020B0606030504020204" pitchFamily="34" charset="0"/>
                <a:cs typeface="Open Sans" panose="020B0606030504020204" pitchFamily="34" charset="0"/>
              </a:rPr>
              <a:t>o </a:t>
            </a:r>
            <a:r>
              <a:rPr lang="en-US" sz="3600" b="1" dirty="0">
                <a:solidFill>
                  <a:srgbClr val="2E6C57"/>
                </a:solidFill>
                <a:latin typeface="Open Sans" panose="020B0606030504020204" pitchFamily="34" charset="0"/>
                <a:ea typeface="Open Sans" panose="020B0606030504020204" pitchFamily="34" charset="0"/>
                <a:cs typeface="Open Sans" panose="020B0606030504020204" pitchFamily="34" charset="0"/>
              </a:rPr>
              <a:t>E</a:t>
            </a:r>
            <a:r>
              <a:rPr lang="en-US" sz="3600" b="1" kern="1200" dirty="0">
                <a:solidFill>
                  <a:srgbClr val="2E6C57"/>
                </a:solidFill>
                <a:latin typeface="Open Sans" panose="020B0606030504020204" pitchFamily="34" charset="0"/>
                <a:ea typeface="Open Sans" panose="020B0606030504020204" pitchFamily="34" charset="0"/>
                <a:cs typeface="Open Sans" panose="020B0606030504020204" pitchFamily="34" charset="0"/>
              </a:rPr>
              <a:t>ffect on Rates of Abuse</a:t>
            </a:r>
            <a:br>
              <a:rPr lang="en-US" sz="2600" kern="1200" dirty="0">
                <a:solidFill>
                  <a:schemeClr val="tx1"/>
                </a:solidFill>
                <a:latin typeface="+mj-lt"/>
                <a:ea typeface="+mj-ea"/>
                <a:cs typeface="+mj-cs"/>
              </a:rPr>
            </a:br>
            <a:endParaRPr lang="en-US" sz="2600" kern="1200" dirty="0">
              <a:solidFill>
                <a:schemeClr val="tx1"/>
              </a:solidFill>
              <a:latin typeface="+mj-lt"/>
              <a:ea typeface="+mj-ea"/>
              <a:cs typeface="+mj-cs"/>
            </a:endParaRPr>
          </a:p>
        </p:txBody>
      </p:sp>
      <p:pic>
        <p:nvPicPr>
          <p:cNvPr id="7" name="Content Placeholder 6"/>
          <p:cNvPicPr>
            <a:picLocks noGrp="1" noChangeAspect="1"/>
          </p:cNvPicPr>
          <p:nvPr>
            <p:ph idx="1"/>
          </p:nvPr>
        </p:nvPicPr>
        <p:blipFill>
          <a:blip r:embed="rId3" cstate="print"/>
          <a:stretch>
            <a:fillRect/>
          </a:stretch>
        </p:blipFill>
        <p:spPr>
          <a:xfrm>
            <a:off x="5905503" y="1408176"/>
            <a:ext cx="6286497" cy="5038344"/>
          </a:xfrm>
          <a:prstGeom prst="rect">
            <a:avLst/>
          </a:prstGeom>
        </p:spPr>
      </p:pic>
      <p:sp>
        <p:nvSpPr>
          <p:cNvPr id="8" name="TextBox 7"/>
          <p:cNvSpPr txBox="1"/>
          <p:nvPr/>
        </p:nvSpPr>
        <p:spPr>
          <a:xfrm>
            <a:off x="304802" y="1408176"/>
            <a:ext cx="5330188" cy="5038344"/>
          </a:xfrm>
          <a:prstGeom prst="rect">
            <a:avLst/>
          </a:prstGeom>
          <a:solidFill>
            <a:srgbClr val="2E6C57">
              <a:alpha val="70000"/>
            </a:srgbClr>
          </a:solidFill>
        </p:spPr>
        <p:txBody>
          <a:bodyPr vert="horz" lIns="91440" tIns="45720" rIns="91440" bIns="45720" rtlCol="0" anchor="t">
            <a:normAutofit fontScale="62500" lnSpcReduction="20000"/>
          </a:bodyPr>
          <a:lstStyle/>
          <a:p>
            <a:pPr marL="457200" indent="-457200">
              <a:lnSpc>
                <a:spcPct val="90000"/>
              </a:lnSpc>
              <a:spcAft>
                <a:spcPts val="600"/>
              </a:spcAft>
              <a:buFont typeface="Arial" panose="020B0604020202020204" pitchFamily="34" charset="0"/>
              <a:buChar char="•"/>
            </a:pPr>
            <a:endPar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90000"/>
              </a:lnSpc>
              <a:spcAft>
                <a:spcPts val="600"/>
              </a:spcAft>
              <a:buFont typeface="Arial" panose="020B0604020202020204" pitchFamily="34" charset="0"/>
              <a:buChar char="•"/>
            </a:pP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“Results provide no support for the effectiveness of registration and community notification laws…” </a:t>
            </a:r>
          </a:p>
          <a:p>
            <a:pPr marL="457200" indent="-457200">
              <a:lnSpc>
                <a:spcPct val="90000"/>
              </a:lnSpc>
              <a:spcAft>
                <a:spcPts val="600"/>
              </a:spcAft>
              <a:buFont typeface="Arial" panose="020B0604020202020204" pitchFamily="34" charset="0"/>
              <a:buChar char="•"/>
            </a:pPr>
            <a:endParaRPr lang="en-US" sz="38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90000"/>
              </a:lnSpc>
              <a:spcAft>
                <a:spcPts val="600"/>
              </a:spcAft>
              <a:buFont typeface="Arial" panose="020B0604020202020204" pitchFamily="34" charset="0"/>
              <a:buChar char="•"/>
            </a:pPr>
            <a:r>
              <a:rPr lang="en-US" sz="3800" dirty="0">
                <a:solidFill>
                  <a:schemeClr val="bg1"/>
                </a:solidFill>
                <a:latin typeface="Open Sans" panose="020B0606030504020204" pitchFamily="34" charset="0"/>
                <a:ea typeface="Open Sans" panose="020B0606030504020204" pitchFamily="34" charset="0"/>
                <a:cs typeface="Open Sans" panose="020B0606030504020204" pitchFamily="34" charset="0"/>
              </a:rPr>
              <a:t>Results of the analyses indicated that the 1996 enactment of NY SORA (and thus the beginning of the registry) </a:t>
            </a:r>
            <a:r>
              <a:rPr lang="en-US" sz="3800" i="1" dirty="0">
                <a:solidFill>
                  <a:schemeClr val="bg1"/>
                </a:solidFill>
                <a:latin typeface="Open Sans" panose="020B0606030504020204" pitchFamily="34" charset="0"/>
                <a:ea typeface="Open Sans" panose="020B0606030504020204" pitchFamily="34" charset="0"/>
                <a:cs typeface="Open Sans" panose="020B0606030504020204" pitchFamily="34" charset="0"/>
              </a:rPr>
              <a:t>had no significant impact on rates of total sexual offending, rape, or child molestation, whether viewed as a whole or in terms of offenses committed by first-time sex offenders or those committed by previously convicted sex offenders (i.e., repeat  offenders).”</a:t>
            </a:r>
          </a:p>
          <a:p>
            <a:pPr>
              <a:lnSpc>
                <a:spcPct val="90000"/>
              </a:lnSpc>
              <a:spcAft>
                <a:spcPts val="600"/>
              </a:spcAft>
            </a:pPr>
            <a:endParaRPr lang="en-US" sz="2400" b="1" i="1" dirty="0">
              <a:solidFill>
                <a:srgbClr val="2E6C57"/>
              </a:solidFill>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600"/>
              </a:spcAft>
            </a:pPr>
            <a:endParaRPr lang="en-US" sz="2400" b="1" i="1" dirty="0">
              <a:solidFill>
                <a:srgbClr val="2E6C57"/>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31195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E6C57">
            <a:alpha val="69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39131-E409-4C34-85CE-D485F383CCAA}"/>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More Research….</a:t>
            </a:r>
          </a:p>
        </p:txBody>
      </p:sp>
      <p:sp>
        <p:nvSpPr>
          <p:cNvPr id="3" name="Content Placeholder 2">
            <a:extLst>
              <a:ext uri="{FF2B5EF4-FFF2-40B4-BE49-F238E27FC236}">
                <a16:creationId xmlns:a16="http://schemas.microsoft.com/office/drawing/2014/main" id="{A6FC70DD-71BD-4CCB-85B7-AE2712DF0E06}"/>
              </a:ext>
            </a:extLst>
          </p:cNvPr>
          <p:cNvSpPr>
            <a:spLocks noGrp="1"/>
          </p:cNvSpPr>
          <p:nvPr>
            <p:ph idx="1"/>
          </p:nvPr>
        </p:nvSpPr>
        <p:spPr>
          <a:xfrm>
            <a:off x="708660" y="1690688"/>
            <a:ext cx="10835640" cy="4667250"/>
          </a:xfrm>
          <a:solidFill>
            <a:schemeClr val="bg1"/>
          </a:solidFill>
        </p:spPr>
        <p:txBody>
          <a:bodyPr>
            <a:normAutofit fontScale="62500" lnSpcReduction="20000"/>
          </a:bodyPr>
          <a:lstStyle/>
          <a:p>
            <a:pPr marL="0" indent="0">
              <a:lnSpc>
                <a:spcPct val="120000"/>
              </a:lnSpc>
              <a:buNone/>
            </a:pPr>
            <a:endParaRPr lang="en-US" i="1"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buNone/>
            </a:pPr>
            <a:r>
              <a:rPr lang="en-US" i="1" dirty="0">
                <a:latin typeface="Open Sans" panose="020B0606030504020204" pitchFamily="34" charset="0"/>
                <a:ea typeface="Open Sans" panose="020B0606030504020204" pitchFamily="34" charset="0"/>
                <a:cs typeface="Open Sans" panose="020B0606030504020204" pitchFamily="34" charset="0"/>
              </a:rPr>
              <a:t>“I use three separate data sets and designs to determine whether sex offender registries are effective. First, I use state-level panel data to determine whether sex offender registries and public access to them decrease the rate of rape and other sexual abuse. Second, I use a data set that contains information on the subsequent arrests of sex offenders released from prison in 1994 in 15 states to determine whether registries reduce the recidivism rate of offenders required to register compared with the recidivism of those who are not. Finally, I combine data on locations of crimes in Washington, D.C., with data on locations of registered sex offenders to determine whether knowing the locations of sex offenders in a region helps predict the locations of sexual abuse. </a:t>
            </a:r>
          </a:p>
          <a:p>
            <a:pPr marL="0" indent="0">
              <a:buNone/>
            </a:pPr>
            <a:endParaRPr lang="en-US" b="1" i="1"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b="1" i="1" dirty="0">
                <a:latin typeface="Open Sans" panose="020B0606030504020204" pitchFamily="34" charset="0"/>
                <a:ea typeface="Open Sans" panose="020B0606030504020204" pitchFamily="34" charset="0"/>
                <a:cs typeface="Open Sans" panose="020B0606030504020204" pitchFamily="34" charset="0"/>
              </a:rPr>
              <a:t>The results from all three data sets do not support the hypothesis that sex offender registries are effective tools for increasing public safety.”</a:t>
            </a:r>
          </a:p>
          <a:p>
            <a:endParaRPr lang="en-US" b="1" i="1"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0000"/>
              </a:lnSpc>
              <a:buNone/>
            </a:pPr>
            <a:r>
              <a:rPr lang="en-US" sz="2200" b="1" i="1" dirty="0">
                <a:latin typeface="Open Sans" panose="020B0606030504020204" pitchFamily="34" charset="0"/>
                <a:ea typeface="Open Sans" panose="020B0606030504020204" pitchFamily="34" charset="0"/>
                <a:cs typeface="Open Sans" panose="020B0606030504020204" pitchFamily="34" charset="0"/>
              </a:rPr>
              <a:t>Sex Offender Registries: Fear without Function?  </a:t>
            </a:r>
            <a:r>
              <a:rPr lang="en-US" sz="2200" i="1" dirty="0">
                <a:latin typeface="Open Sans" panose="020B0606030504020204" pitchFamily="34" charset="0"/>
                <a:ea typeface="Open Sans" panose="020B0606030504020204" pitchFamily="34" charset="0"/>
                <a:cs typeface="Open Sans" panose="020B0606030504020204" pitchFamily="34" charset="0"/>
              </a:rPr>
              <a:t>Amanda Y. Agan The Journal of Law &amp; Economics  Vol. 54, No. 1 (February 2011), pp. 207-239</a:t>
            </a:r>
          </a:p>
          <a:p>
            <a:endParaRPr lang="en-US" dirty="0"/>
          </a:p>
        </p:txBody>
      </p:sp>
    </p:spTree>
    <p:extLst>
      <p:ext uri="{BB962C8B-B14F-4D97-AF65-F5344CB8AC3E}">
        <p14:creationId xmlns:p14="http://schemas.microsoft.com/office/powerpoint/2010/main" val="1212056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16DCB-4223-FFE3-3729-07D6647FF79D}"/>
              </a:ext>
            </a:extLst>
          </p:cNvPr>
          <p:cNvSpPr>
            <a:spLocks noGrp="1"/>
          </p:cNvSpPr>
          <p:nvPr>
            <p:ph type="title"/>
          </p:nvPr>
        </p:nvSpPr>
        <p:spPr>
          <a:xfrm>
            <a:off x="445770" y="335482"/>
            <a:ext cx="6794570" cy="1312444"/>
          </a:xfrm>
        </p:spPr>
        <p:txBody>
          <a:bodyPr anchor="b">
            <a:normAutofit fontScale="90000"/>
          </a:bodyPr>
          <a:lstStyle/>
          <a:p>
            <a:r>
              <a:rPr lang="en-US" sz="3600" b="1" dirty="0">
                <a:solidFill>
                  <a:srgbClr val="2E6C57"/>
                </a:solidFill>
                <a:latin typeface="Open Sans" panose="020B0606030504020204" pitchFamily="34" charset="0"/>
                <a:ea typeface="Open Sans" panose="020B0606030504020204" pitchFamily="34" charset="0"/>
                <a:cs typeface="Open Sans" panose="020B0606030504020204" pitchFamily="34" charset="0"/>
              </a:rPr>
              <a:t>Research: What About States That Use a Risk Prediction Tool?  </a:t>
            </a:r>
          </a:p>
        </p:txBody>
      </p:sp>
      <p:sp>
        <p:nvSpPr>
          <p:cNvPr id="3" name="Content Placeholder 2">
            <a:extLst>
              <a:ext uri="{FF2B5EF4-FFF2-40B4-BE49-F238E27FC236}">
                <a16:creationId xmlns:a16="http://schemas.microsoft.com/office/drawing/2014/main" id="{9BCA9BC9-4223-E886-DEF8-3FC847A68F3D}"/>
              </a:ext>
            </a:extLst>
          </p:cNvPr>
          <p:cNvSpPr>
            <a:spLocks noGrp="1"/>
          </p:cNvSpPr>
          <p:nvPr>
            <p:ph idx="1"/>
          </p:nvPr>
        </p:nvSpPr>
        <p:spPr>
          <a:xfrm>
            <a:off x="445770" y="2111022"/>
            <a:ext cx="6515100" cy="4289778"/>
          </a:xfrm>
          <a:solidFill>
            <a:srgbClr val="2E6C57">
              <a:alpha val="50000"/>
            </a:srgbClr>
          </a:solidFill>
        </p:spPr>
        <p:txBody>
          <a:bodyPr anchor="t">
            <a:noAutofit/>
          </a:bodyPr>
          <a:lstStyle/>
          <a:p>
            <a:pPr marL="0" indent="0">
              <a:buNone/>
            </a:pPr>
            <a:endParaRPr lang="en-US" sz="1200" b="0" i="0" dirty="0">
              <a:effectLst/>
              <a:latin typeface="Times-Roman"/>
            </a:endParaRPr>
          </a:p>
          <a:p>
            <a:r>
              <a:rPr lang="en-US" sz="2000" b="0" i="0" dirty="0">
                <a:effectLst/>
                <a:latin typeface="Open Sans" panose="020B0606030504020204" pitchFamily="34" charset="0"/>
                <a:ea typeface="Open Sans" panose="020B0606030504020204" pitchFamily="34" charset="0"/>
                <a:cs typeface="Open Sans" panose="020B0606030504020204" pitchFamily="34" charset="0"/>
              </a:rPr>
              <a:t>“Results showed inconsistencies in risk designations between the J-SOAP–II, SORNA tiers, and state risk measures, and none, except for the PCL:YV, significantly predicted new general, violent, or sexual offense charges. (Psychopathology checklist: Youth Version) </a:t>
            </a:r>
          </a:p>
          <a:p>
            <a:r>
              <a:rPr lang="en-US" sz="2000" dirty="0">
                <a:latin typeface="Open Sans" panose="020B0606030504020204" pitchFamily="34" charset="0"/>
                <a:ea typeface="Open Sans" panose="020B0606030504020204" pitchFamily="34" charset="0"/>
                <a:cs typeface="Open Sans" panose="020B0606030504020204" pitchFamily="34" charset="0"/>
              </a:rPr>
              <a:t> Note that juveniles who did reoffend in this study have ‘extremely high PCL:YV scores’ with all pathology not necessarily related to sexuality.</a:t>
            </a:r>
          </a:p>
          <a:p>
            <a:r>
              <a:rPr lang="en-US" sz="2000" dirty="0">
                <a:latin typeface="Open Sans" panose="020B0606030504020204" pitchFamily="34" charset="0"/>
                <a:ea typeface="Open Sans" panose="020B0606030504020204" pitchFamily="34" charset="0"/>
                <a:cs typeface="Open Sans" panose="020B0606030504020204" pitchFamily="34" charset="0"/>
              </a:rPr>
              <a:t>This finding ‘cuts across sex offenders and non-sex-offending delinquents alike” (page 106) </a:t>
            </a:r>
          </a:p>
          <a:p>
            <a:r>
              <a:rPr lang="en-US" sz="2000" dirty="0">
                <a:latin typeface="Open Sans" panose="020B0606030504020204" pitchFamily="34" charset="0"/>
                <a:ea typeface="Open Sans" panose="020B0606030504020204" pitchFamily="34" charset="0"/>
                <a:cs typeface="Open Sans" panose="020B0606030504020204" pitchFamily="34" charset="0"/>
              </a:rPr>
              <a:t>Please read  this article for a detailed discussion  on how </a:t>
            </a:r>
            <a:r>
              <a:rPr lang="en-US" sz="2000" dirty="0">
                <a:latin typeface="Times-Roman"/>
              </a:rPr>
              <a:t>little validity there is among assessment measures!</a:t>
            </a:r>
            <a:br>
              <a:rPr lang="en-US" sz="1800" dirty="0"/>
            </a:br>
            <a:endParaRPr lang="en-US" sz="1800" dirty="0"/>
          </a:p>
        </p:txBody>
      </p:sp>
      <p:pic>
        <p:nvPicPr>
          <p:cNvPr id="5" name="Picture 4">
            <a:extLst>
              <a:ext uri="{FF2B5EF4-FFF2-40B4-BE49-F238E27FC236}">
                <a16:creationId xmlns:a16="http://schemas.microsoft.com/office/drawing/2014/main" id="{BC14095E-6249-AB7A-433E-04EDF0076DF7}"/>
              </a:ext>
            </a:extLst>
          </p:cNvPr>
          <p:cNvPicPr>
            <a:picLocks noChangeAspect="1"/>
          </p:cNvPicPr>
          <p:nvPr/>
        </p:nvPicPr>
        <p:blipFill>
          <a:blip r:embed="rId2"/>
          <a:stretch>
            <a:fillRect/>
          </a:stretch>
        </p:blipFill>
        <p:spPr>
          <a:xfrm>
            <a:off x="7160330" y="720090"/>
            <a:ext cx="4505890" cy="5680710"/>
          </a:xfrm>
          <a:prstGeom prst="rect">
            <a:avLst/>
          </a:prstGeom>
        </p:spPr>
      </p:pic>
    </p:spTree>
    <p:extLst>
      <p:ext uri="{BB962C8B-B14F-4D97-AF65-F5344CB8AC3E}">
        <p14:creationId xmlns:p14="http://schemas.microsoft.com/office/powerpoint/2010/main" val="4171431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4F1BF8-1EEB-A945-B105-BEE5EAFD0B58}"/>
              </a:ext>
            </a:extLst>
          </p:cNvPr>
          <p:cNvSpPr>
            <a:spLocks noGrp="1"/>
          </p:cNvSpPr>
          <p:nvPr>
            <p:ph type="title"/>
          </p:nvPr>
        </p:nvSpPr>
        <p:spPr>
          <a:xfrm>
            <a:off x="293370" y="2096102"/>
            <a:ext cx="3718560" cy="2665795"/>
          </a:xfrm>
          <a:solidFill>
            <a:srgbClr val="2E6C57">
              <a:alpha val="70000"/>
            </a:srgbClr>
          </a:solidFill>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The Risk to Youth May Be Increasing</a:t>
            </a:r>
          </a:p>
        </p:txBody>
      </p:sp>
      <p:sp>
        <p:nvSpPr>
          <p:cNvPr id="6" name="Content Placeholder 5">
            <a:extLst>
              <a:ext uri="{FF2B5EF4-FFF2-40B4-BE49-F238E27FC236}">
                <a16:creationId xmlns:a16="http://schemas.microsoft.com/office/drawing/2014/main" id="{A0FF308C-8441-42E9-8E5C-6F3344FB58B8}"/>
              </a:ext>
            </a:extLst>
          </p:cNvPr>
          <p:cNvSpPr>
            <a:spLocks noGrp="1"/>
          </p:cNvSpPr>
          <p:nvPr>
            <p:ph idx="1"/>
          </p:nvPr>
        </p:nvSpPr>
        <p:spPr>
          <a:xfrm>
            <a:off x="4251960" y="590410"/>
            <a:ext cx="7646670" cy="5860874"/>
          </a:xfrm>
        </p:spPr>
        <p:txBody>
          <a:bodyPr anchor="ctr">
            <a:normAutofit/>
          </a:bodyPr>
          <a:lstStyle/>
          <a:p>
            <a:endParaRPr lang="en-US" dirty="0"/>
          </a:p>
          <a:p>
            <a:pPr marL="0" indent="0">
              <a:buNone/>
            </a:pPr>
            <a:r>
              <a:rPr lang="en-US" sz="2000" b="1" dirty="0"/>
              <a:t>2009 Sex Offender Management Assessment &amp; Planning Initiative Report (SOMAPI)</a:t>
            </a:r>
          </a:p>
          <a:p>
            <a:pPr lvl="1"/>
            <a:r>
              <a:rPr lang="en-US" dirty="0"/>
              <a:t> </a:t>
            </a:r>
            <a:r>
              <a:rPr lang="en-US" sz="2000" dirty="0">
                <a:latin typeface="Open Sans" panose="020B0606030504020204" pitchFamily="34" charset="0"/>
                <a:ea typeface="Open Sans" panose="020B0606030504020204" pitchFamily="34" charset="0"/>
                <a:cs typeface="Open Sans" panose="020B0606030504020204" pitchFamily="34" charset="0"/>
              </a:rPr>
              <a:t>Youth account for 35.6% of reported offenses against youth</a:t>
            </a:r>
          </a:p>
          <a:p>
            <a:pPr lvl="2"/>
            <a:r>
              <a:rPr lang="en-US" sz="1800" dirty="0">
                <a:latin typeface="Open Sans" panose="020B0606030504020204" pitchFamily="34" charset="0"/>
                <a:ea typeface="Open Sans" panose="020B0606030504020204" pitchFamily="34" charset="0"/>
                <a:cs typeface="Open Sans" panose="020B0606030504020204" pitchFamily="34" charset="0"/>
                <a:hlinkClick r:id="rId2"/>
              </a:rPr>
              <a:t>Juveniles Who Commit Sex Offenses Against Minors (ojp.gov)</a:t>
            </a:r>
            <a:r>
              <a:rPr lang="en-US" sz="1800" dirty="0">
                <a:latin typeface="Open Sans" panose="020B0606030504020204" pitchFamily="34" charset="0"/>
                <a:ea typeface="Open Sans" panose="020B0606030504020204" pitchFamily="34" charset="0"/>
                <a:cs typeface="Open Sans" panose="020B0606030504020204" pitchFamily="34" charset="0"/>
              </a:rPr>
              <a:t> </a:t>
            </a:r>
            <a:r>
              <a:rPr lang="en-US" sz="1800" dirty="0">
                <a:latin typeface="Open Sans" panose="020B0606030504020204" pitchFamily="34" charset="0"/>
                <a:ea typeface="Open Sans" panose="020B0606030504020204" pitchFamily="34" charset="0"/>
                <a:cs typeface="Open Sans" panose="020B0606030504020204" pitchFamily="34" charset="0"/>
                <a:hlinkClick r:id="rId2"/>
              </a:rPr>
              <a:t>https://www.ojp.gov/pdffiles1/ojjdp/227763.pdf</a:t>
            </a:r>
            <a:endParaRPr lang="en-US" sz="1800" dirty="0">
              <a:latin typeface="Open Sans" panose="020B0606030504020204" pitchFamily="34" charset="0"/>
              <a:ea typeface="Open Sans" panose="020B0606030504020204" pitchFamily="34" charset="0"/>
              <a:cs typeface="Open Sans" panose="020B0606030504020204" pitchFamily="34" charset="0"/>
            </a:endParaRPr>
          </a:p>
          <a:p>
            <a:pPr marL="0" lvl="2" indent="0">
              <a:buNone/>
            </a:pPr>
            <a:endParaRPr lang="en-US" dirty="0"/>
          </a:p>
          <a:p>
            <a:pPr marL="0" lvl="2" indent="0">
              <a:buNone/>
            </a:pPr>
            <a:r>
              <a:rPr lang="en-US" b="1" i="0" dirty="0">
                <a:solidFill>
                  <a:srgbClr val="111111"/>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Sexual Abuse and Assault in a Large National Sample of Children and Adolescents  (</a:t>
            </a:r>
            <a:r>
              <a:rPr lang="en-US" dirty="0" err="1"/>
              <a:t>Gerwitz</a:t>
            </a:r>
            <a:r>
              <a:rPr lang="en-US" dirty="0"/>
              <a:t>-Meydan and </a:t>
            </a:r>
            <a:r>
              <a:rPr lang="en-US" dirty="0" err="1"/>
              <a:t>Finkelhor</a:t>
            </a:r>
            <a:r>
              <a:rPr lang="en-US" dirty="0"/>
              <a:t> 2020)</a:t>
            </a:r>
          </a:p>
          <a:p>
            <a:pPr marL="800100" lvl="3" indent="-342900"/>
            <a:r>
              <a:rPr lang="en-US" b="0" dirty="0">
                <a:solidFill>
                  <a:srgbClr val="333333"/>
                </a:solidFill>
                <a:effectLst/>
                <a:highlight>
                  <a:srgbClr val="FFFFFF"/>
                </a:highlight>
                <a:latin typeface="Open Sans" panose="020B0606030504020204" pitchFamily="34" charset="0"/>
              </a:rPr>
              <a:t>”Results indicate most offenses are at the hands of other juveniles (76.7% for males and 70.1% for females), primarily acquaintances, and occurring more frequently for adolescents aged 14–17.”</a:t>
            </a:r>
          </a:p>
          <a:p>
            <a:pPr marL="0" lvl="2" indent="0">
              <a:buNone/>
            </a:pPr>
            <a:r>
              <a:rPr lang="en-US" b="0" i="1" dirty="0">
                <a:solidFill>
                  <a:srgbClr val="333333"/>
                </a:solidFill>
                <a:effectLst/>
                <a:highlight>
                  <a:srgbClr val="FFFFFF"/>
                </a:highlight>
                <a:latin typeface="Open Sans" panose="020B0606030504020204" pitchFamily="34" charset="0"/>
              </a:rPr>
              <a:t> </a:t>
            </a:r>
            <a:endParaRPr lang="en-US" i="1" dirty="0"/>
          </a:p>
          <a:p>
            <a:pPr marL="0" lvl="2" indent="0">
              <a:buNone/>
            </a:pPr>
            <a:r>
              <a:rPr lang="en-US" b="1" dirty="0">
                <a:latin typeface="Open Sans" panose="020B0606030504020204" pitchFamily="34" charset="0"/>
                <a:ea typeface="Open Sans" panose="020B0606030504020204" pitchFamily="34" charset="0"/>
                <a:cs typeface="Open Sans" panose="020B0606030504020204" pitchFamily="34" charset="0"/>
              </a:rPr>
              <a:t>More current reports show that number increasing, particularly technology facilitated offenses</a:t>
            </a:r>
          </a:p>
          <a:p>
            <a:pPr marL="0" lvl="2" indent="0">
              <a:buFont typeface="Calibri" panose="020F0502020204030204" pitchFamily="34" charset="0"/>
              <a:buNone/>
            </a:pPr>
            <a:endParaRPr lang="en-US" dirty="0"/>
          </a:p>
          <a:p>
            <a:pPr marL="0" indent="0">
              <a:buNone/>
            </a:pPr>
            <a:endParaRPr lang="en-US" dirty="0"/>
          </a:p>
        </p:txBody>
      </p:sp>
    </p:spTree>
    <p:extLst>
      <p:ext uri="{BB962C8B-B14F-4D97-AF65-F5344CB8AC3E}">
        <p14:creationId xmlns:p14="http://schemas.microsoft.com/office/powerpoint/2010/main" val="847570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081A-3092-4CF0-28EB-2D46520E06E1}"/>
              </a:ext>
            </a:extLst>
          </p:cNvPr>
          <p:cNvSpPr>
            <a:spLocks noGrp="1"/>
          </p:cNvSpPr>
          <p:nvPr>
            <p:ph type="title"/>
          </p:nvPr>
        </p:nvSpPr>
        <p:spPr>
          <a:xfrm>
            <a:off x="991518" y="298308"/>
            <a:ext cx="9591808" cy="702343"/>
          </a:xfrm>
        </p:spPr>
        <p:txBody>
          <a:bodyPr anchor="b">
            <a:noAutofit/>
          </a:bodyPr>
          <a:lstStyle/>
          <a:p>
            <a:r>
              <a:rPr lang="en-US" sz="3600" b="1" dirty="0">
                <a:solidFill>
                  <a:srgbClr val="2E6C57"/>
                </a:solidFill>
                <a:latin typeface="Open Sans" panose="020B0606030504020204" pitchFamily="34" charset="0"/>
                <a:ea typeface="Open Sans" panose="020B0606030504020204" pitchFamily="34" charset="0"/>
                <a:cs typeface="Open Sans" panose="020B0606030504020204" pitchFamily="34" charset="0"/>
              </a:rPr>
              <a:t>A Growing Body of Evidence</a:t>
            </a:r>
          </a:p>
        </p:txBody>
      </p:sp>
      <p:sp>
        <p:nvSpPr>
          <p:cNvPr id="3" name="Content Placeholder 2">
            <a:extLst>
              <a:ext uri="{FF2B5EF4-FFF2-40B4-BE49-F238E27FC236}">
                <a16:creationId xmlns:a16="http://schemas.microsoft.com/office/drawing/2014/main" id="{69A9D00E-1631-72F5-2BA3-DEC58587257D}"/>
              </a:ext>
            </a:extLst>
          </p:cNvPr>
          <p:cNvSpPr>
            <a:spLocks noGrp="1"/>
          </p:cNvSpPr>
          <p:nvPr>
            <p:ph idx="1"/>
          </p:nvPr>
        </p:nvSpPr>
        <p:spPr>
          <a:xfrm>
            <a:off x="991518" y="1173665"/>
            <a:ext cx="10025349" cy="5124265"/>
          </a:xfrm>
          <a:solidFill>
            <a:schemeClr val="bg1">
              <a:lumMod val="65000"/>
              <a:alpha val="44000"/>
            </a:schemeClr>
          </a:solidFill>
        </p:spPr>
        <p:txBody>
          <a:bodyPr anchor="ctr">
            <a:normAutofit/>
          </a:bodyPr>
          <a:lstStyle/>
          <a:p>
            <a:pPr>
              <a:spcBef>
                <a:spcPts val="0"/>
              </a:spcBef>
            </a:pPr>
            <a:r>
              <a:rPr lang="en-US" sz="2400" b="1" kern="100" dirty="0">
                <a:solidFill>
                  <a:srgbClr val="2E6C57"/>
                </a:solidFill>
                <a:latin typeface="Open Sans" panose="020B0606030504020204" pitchFamily="34" charset="0"/>
                <a:ea typeface="Open Sans" panose="020B0606030504020204" pitchFamily="34" charset="0"/>
                <a:cs typeface="Open Sans" panose="020B0606030504020204" pitchFamily="34" charset="0"/>
              </a:rPr>
              <a:t>Th</a:t>
            </a:r>
            <a:r>
              <a:rPr lang="en-US" sz="2400" b="1" kern="100" dirty="0">
                <a:solidFill>
                  <a:srgbClr val="2E6C57"/>
                </a:solidFill>
                <a:effectLst/>
                <a:latin typeface="Open Sans" panose="020B0606030504020204" pitchFamily="34" charset="0"/>
                <a:ea typeface="Open Sans" panose="020B0606030504020204" pitchFamily="34" charset="0"/>
                <a:cs typeface="Open Sans" panose="020B0606030504020204" pitchFamily="34" charset="0"/>
              </a:rPr>
              <a:t>e rate of recidivism is lower for problematic sexual behaviors than for many other types of juvenile offenses </a:t>
            </a:r>
            <a:r>
              <a:rPr lang="en-US" sz="2000" kern="100" dirty="0">
                <a:effectLst/>
                <a:latin typeface="Open Sans" panose="020B0606030504020204" pitchFamily="34" charset="0"/>
                <a:ea typeface="Open Sans" panose="020B0606030504020204" pitchFamily="34" charset="0"/>
                <a:cs typeface="Open Sans" panose="020B0606030504020204" pitchFamily="34" charset="0"/>
              </a:rPr>
              <a:t>(see, for example, </a:t>
            </a:r>
            <a:r>
              <a:rPr lang="en-US" sz="2000" kern="100" dirty="0" err="1">
                <a:effectLst/>
                <a:latin typeface="Open Sans" panose="020B0606030504020204" pitchFamily="34" charset="0"/>
                <a:ea typeface="Open Sans" panose="020B0606030504020204" pitchFamily="34" charset="0"/>
                <a:cs typeface="Open Sans" panose="020B0606030504020204" pitchFamily="34" charset="0"/>
              </a:rPr>
              <a:t>Borduin</a:t>
            </a:r>
            <a:r>
              <a:rPr lang="en-US" sz="2000" kern="100" dirty="0">
                <a:effectLst/>
                <a:latin typeface="Open Sans" panose="020B0606030504020204" pitchFamily="34" charset="0"/>
                <a:ea typeface="Open Sans" panose="020B0606030504020204" pitchFamily="34" charset="0"/>
                <a:cs typeface="Open Sans" panose="020B0606030504020204" pitchFamily="34" charset="0"/>
              </a:rPr>
              <a:t> et al., 2009). </a:t>
            </a:r>
            <a:endParaRPr lang="en-US" sz="2400" kern="100" dirty="0">
              <a:effectLst/>
              <a:latin typeface="Open Sans" panose="020B0606030504020204" pitchFamily="34" charset="0"/>
              <a:ea typeface="Open Sans" panose="020B0606030504020204" pitchFamily="34" charset="0"/>
              <a:cs typeface="Open Sans" panose="020B0606030504020204" pitchFamily="34" charset="0"/>
            </a:endParaRPr>
          </a:p>
          <a:p>
            <a:pPr>
              <a:spcBef>
                <a:spcPts val="0"/>
              </a:spcBef>
            </a:pPr>
            <a:endParaRPr lang="en-US" sz="2400" kern="100" dirty="0">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US" sz="2400" b="1" kern="100" dirty="0">
                <a:solidFill>
                  <a:srgbClr val="2E6C57"/>
                </a:solidFill>
                <a:latin typeface="Open Sans" panose="020B0606030504020204" pitchFamily="34" charset="0"/>
                <a:ea typeface="Open Sans" panose="020B0606030504020204" pitchFamily="34" charset="0"/>
                <a:cs typeface="Open Sans" panose="020B0606030504020204" pitchFamily="34" charset="0"/>
              </a:rPr>
              <a:t>S</a:t>
            </a:r>
            <a:r>
              <a:rPr lang="en-US" sz="2400" b="1" kern="100" dirty="0">
                <a:solidFill>
                  <a:srgbClr val="2E6C57"/>
                </a:solidFill>
                <a:effectLst/>
                <a:latin typeface="Open Sans" panose="020B0606030504020204" pitchFamily="34" charset="0"/>
                <a:ea typeface="Open Sans" panose="020B0606030504020204" pitchFamily="34" charset="0"/>
                <a:cs typeface="Open Sans" panose="020B0606030504020204" pitchFamily="34" charset="0"/>
              </a:rPr>
              <a:t>ex offender treatment appears to be more successful with adolescents than it is with adult offenders </a:t>
            </a:r>
            <a:r>
              <a:rPr lang="en-US" sz="2000" kern="100" dirty="0">
                <a:effectLst/>
                <a:latin typeface="Open Sans" panose="020B0606030504020204" pitchFamily="34" charset="0"/>
                <a:ea typeface="Open Sans" panose="020B0606030504020204" pitchFamily="34" charset="0"/>
                <a:cs typeface="Open Sans" panose="020B0606030504020204" pitchFamily="34" charset="0"/>
              </a:rPr>
              <a:t>(Kim et al., 2015). </a:t>
            </a:r>
            <a:endParaRPr lang="en-US" sz="2000" kern="100" dirty="0">
              <a:latin typeface="Open Sans" panose="020B0606030504020204" pitchFamily="34" charset="0"/>
              <a:ea typeface="Open Sans" panose="020B0606030504020204" pitchFamily="34" charset="0"/>
              <a:cs typeface="Open Sans" panose="020B0606030504020204" pitchFamily="34" charset="0"/>
            </a:endParaRPr>
          </a:p>
          <a:p>
            <a:pPr>
              <a:spcBef>
                <a:spcPts val="0"/>
              </a:spcBef>
            </a:pPr>
            <a:endParaRPr lang="en-US" sz="2400" kern="100"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US" sz="2400" b="1" kern="100" dirty="0">
                <a:solidFill>
                  <a:srgbClr val="2E6C57"/>
                </a:solidFill>
                <a:latin typeface="Open Sans" panose="020B0606030504020204" pitchFamily="34" charset="0"/>
                <a:ea typeface="Open Sans" panose="020B0606030504020204" pitchFamily="34" charset="0"/>
                <a:cs typeface="Open Sans" panose="020B0606030504020204" pitchFamily="34" charset="0"/>
              </a:rPr>
              <a:t>C</a:t>
            </a:r>
            <a:r>
              <a:rPr lang="en-US" sz="2400" b="1" kern="100" dirty="0">
                <a:solidFill>
                  <a:srgbClr val="2E6C57"/>
                </a:solidFill>
                <a:effectLst/>
                <a:latin typeface="Open Sans" panose="020B0606030504020204" pitchFamily="34" charset="0"/>
                <a:ea typeface="Open Sans" panose="020B0606030504020204" pitchFamily="34" charset="0"/>
                <a:cs typeface="Open Sans" panose="020B0606030504020204" pitchFamily="34" charset="0"/>
              </a:rPr>
              <a:t>ommunity-based treatments have a larger effect in reducing recidivism when compared to institutionally based treatments. </a:t>
            </a:r>
            <a:r>
              <a:rPr lang="en-US" sz="2000" kern="100" dirty="0">
                <a:effectLst/>
                <a:latin typeface="Open Sans" panose="020B0606030504020204" pitchFamily="34" charset="0"/>
                <a:ea typeface="Open Sans" panose="020B0606030504020204" pitchFamily="34" charset="0"/>
                <a:cs typeface="Open Sans" panose="020B0606030504020204" pitchFamily="34" charset="0"/>
              </a:rPr>
              <a:t>The findings reported in Bourdin et al. (2009) highly support this conclusion. </a:t>
            </a:r>
          </a:p>
          <a:p>
            <a:pPr marL="0" indent="0">
              <a:spcBef>
                <a:spcPts val="0"/>
              </a:spcBef>
              <a:buNone/>
            </a:pPr>
            <a:endParaRPr lang="en-US" sz="2000" kern="100" dirty="0">
              <a:effectLst/>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US" sz="2000" kern="100" dirty="0">
                <a:latin typeface="Open Sans" panose="020B0606030504020204" pitchFamily="34" charset="0"/>
                <a:ea typeface="Open Sans" panose="020B0606030504020204" pitchFamily="34" charset="0"/>
                <a:cs typeface="Open Sans" panose="020B0606030504020204" pitchFamily="34" charset="0"/>
              </a:rPr>
              <a:t>B</a:t>
            </a:r>
            <a:r>
              <a:rPr lang="en-US" sz="2000" kern="100" dirty="0">
                <a:effectLst/>
                <a:latin typeface="Open Sans" panose="020B0606030504020204" pitchFamily="34" charset="0"/>
                <a:ea typeface="Open Sans" panose="020B0606030504020204" pitchFamily="34" charset="0"/>
                <a:cs typeface="Open Sans" panose="020B0606030504020204" pitchFamily="34" charset="0"/>
              </a:rPr>
              <a:t>oth individual studies and synthesis research suggests that </a:t>
            </a:r>
            <a:r>
              <a:rPr lang="en-US" sz="2400" b="1" kern="100" dirty="0">
                <a:solidFill>
                  <a:srgbClr val="2E6C57"/>
                </a:solidFill>
                <a:effectLst/>
                <a:latin typeface="Open Sans" panose="020B0606030504020204" pitchFamily="34" charset="0"/>
                <a:ea typeface="Open Sans" panose="020B0606030504020204" pitchFamily="34" charset="0"/>
                <a:cs typeface="Open Sans" panose="020B0606030504020204" pitchFamily="34" charset="0"/>
              </a:rPr>
              <a:t>therapeutic interventions for youth who sexually offend can and do work</a:t>
            </a:r>
            <a:r>
              <a:rPr lang="en-US" sz="2400" b="1" kern="100" dirty="0">
                <a:effectLst/>
                <a:latin typeface="Open Sans" panose="020B0606030504020204" pitchFamily="34" charset="0"/>
                <a:ea typeface="Open Sans" panose="020B0606030504020204" pitchFamily="34" charset="0"/>
                <a:cs typeface="Open Sans" panose="020B0606030504020204" pitchFamily="34" charset="0"/>
              </a:rPr>
              <a:t> </a:t>
            </a:r>
            <a:r>
              <a:rPr lang="en-US" sz="2000" kern="100" dirty="0">
                <a:effectLst/>
                <a:latin typeface="Open Sans" panose="020B0606030504020204" pitchFamily="34" charset="0"/>
                <a:ea typeface="Open Sans" panose="020B0606030504020204" pitchFamily="34" charset="0"/>
                <a:cs typeface="Open Sans" panose="020B0606030504020204" pitchFamily="34" charset="0"/>
              </a:rPr>
              <a:t>(</a:t>
            </a:r>
            <a:r>
              <a:rPr lang="en-US" sz="2000" kern="100" dirty="0" err="1">
                <a:effectLst/>
                <a:latin typeface="Open Sans" panose="020B0606030504020204" pitchFamily="34" charset="0"/>
                <a:ea typeface="Open Sans" panose="020B0606030504020204" pitchFamily="34" charset="0"/>
                <a:cs typeface="Open Sans" panose="020B0606030504020204" pitchFamily="34" charset="0"/>
              </a:rPr>
              <a:t>Pryzbylsky</a:t>
            </a:r>
            <a:r>
              <a:rPr lang="en-US" sz="2000" kern="100" dirty="0">
                <a:effectLst/>
                <a:latin typeface="Open Sans" panose="020B0606030504020204" pitchFamily="34" charset="0"/>
                <a:ea typeface="Open Sans" panose="020B0606030504020204" pitchFamily="34" charset="0"/>
                <a:cs typeface="Open Sans" panose="020B0606030504020204" pitchFamily="34" charset="0"/>
              </a:rPr>
              <a:t>, 2015).</a:t>
            </a:r>
            <a:endParaRPr lang="en-US" sz="2400" kern="1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11038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E6C57">
            <a:alpha val="50000"/>
          </a:srgb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052494-8991-7517-F3A5-2997C1355D00}"/>
              </a:ext>
            </a:extLst>
          </p:cNvPr>
          <p:cNvSpPr>
            <a:spLocks noGrp="1"/>
          </p:cNvSpPr>
          <p:nvPr>
            <p:ph type="title"/>
          </p:nvPr>
        </p:nvSpPr>
        <p:spPr>
          <a:xfrm>
            <a:off x="476251" y="2194560"/>
            <a:ext cx="3089909" cy="2082447"/>
          </a:xfrm>
          <a:solidFill>
            <a:schemeClr val="bg1"/>
          </a:solidFill>
        </p:spPr>
        <p:txBody>
          <a:bodyPr anchor="b">
            <a:normAutofit/>
          </a:bodyPr>
          <a:lstStyle/>
          <a:p>
            <a:r>
              <a:rPr lang="en-US" sz="4000" b="1" dirty="0">
                <a:latin typeface="Open Sans" panose="020B0606030504020204" pitchFamily="34" charset="0"/>
                <a:ea typeface="Open Sans" panose="020B0606030504020204" pitchFamily="34" charset="0"/>
                <a:cs typeface="Open Sans" panose="020B0606030504020204" pitchFamily="34" charset="0"/>
              </a:rPr>
              <a:t>Evidence Based Treatment</a:t>
            </a:r>
          </a:p>
        </p:txBody>
      </p:sp>
      <p:sp>
        <p:nvSpPr>
          <p:cNvPr id="5" name="Content Placeholder 4">
            <a:extLst>
              <a:ext uri="{FF2B5EF4-FFF2-40B4-BE49-F238E27FC236}">
                <a16:creationId xmlns:a16="http://schemas.microsoft.com/office/drawing/2014/main" id="{F3EE5DC6-49C2-92F0-6FF5-26B3A87EDFC0}"/>
              </a:ext>
            </a:extLst>
          </p:cNvPr>
          <p:cNvSpPr>
            <a:spLocks noGrp="1"/>
          </p:cNvSpPr>
          <p:nvPr>
            <p:ph idx="1"/>
          </p:nvPr>
        </p:nvSpPr>
        <p:spPr>
          <a:xfrm>
            <a:off x="4164920" y="1097280"/>
            <a:ext cx="7550829" cy="5223977"/>
          </a:xfrm>
        </p:spPr>
        <p:txBody>
          <a:bodyPr anchor="ctr">
            <a:normAutofit/>
          </a:bodyPr>
          <a:lstStyle/>
          <a:p>
            <a:pPr marL="0" indent="0">
              <a:spcBef>
                <a:spcPts val="0"/>
              </a:spcBef>
              <a:buNone/>
            </a:pPr>
            <a:endParaRPr lang="en-US" sz="2000" kern="100" dirty="0">
              <a:effectLst/>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US" sz="2400" kern="100" dirty="0">
                <a:effectLst/>
                <a:latin typeface="Open Sans" panose="020B0606030504020204" pitchFamily="34" charset="0"/>
                <a:ea typeface="Open Sans" panose="020B0606030504020204" pitchFamily="34" charset="0"/>
                <a:cs typeface="Open Sans" panose="020B0606030504020204" pitchFamily="34" charset="0"/>
              </a:rPr>
              <a:t>The Armand et. </a:t>
            </a:r>
            <a:r>
              <a:rPr lang="en-US" sz="2400" kern="100" dirty="0">
                <a:latin typeface="Open Sans" panose="020B0606030504020204" pitchFamily="34" charset="0"/>
                <a:ea typeface="Open Sans" panose="020B0606030504020204" pitchFamily="34" charset="0"/>
                <a:cs typeface="Open Sans" panose="020B0606030504020204" pitchFamily="34" charset="0"/>
              </a:rPr>
              <a:t>al meta-analysis of treatment interventions for children with problematic sexual behaviors (2008)showed the importance of c</a:t>
            </a:r>
            <a:r>
              <a:rPr lang="en-US" sz="2400" kern="100" dirty="0">
                <a:effectLst/>
                <a:latin typeface="Open Sans" panose="020B0606030504020204" pitchFamily="34" charset="0"/>
                <a:ea typeface="Open Sans" panose="020B0606030504020204" pitchFamily="34" charset="0"/>
                <a:cs typeface="Open Sans" panose="020B0606030504020204" pitchFamily="34" charset="0"/>
              </a:rPr>
              <a:t>ommunity-based treatment because the primary agent of change for youth sexual behavioral problems appears to be the youth’s parent or caregiver who is engaged in the treatment process.</a:t>
            </a:r>
          </a:p>
          <a:p>
            <a:pPr>
              <a:spcBef>
                <a:spcPts val="0"/>
              </a:spcBef>
            </a:pPr>
            <a:endParaRPr lang="en-US" sz="2400" kern="100" dirty="0">
              <a:latin typeface="Open Sans" panose="020B0606030504020204" pitchFamily="34" charset="0"/>
              <a:ea typeface="Open Sans" panose="020B0606030504020204" pitchFamily="34" charset="0"/>
              <a:cs typeface="Open Sans" panose="020B0606030504020204" pitchFamily="34" charset="0"/>
            </a:endParaRPr>
          </a:p>
          <a:p>
            <a:pPr>
              <a:spcBef>
                <a:spcPts val="0"/>
              </a:spcBef>
            </a:pPr>
            <a:r>
              <a:rPr lang="en-US" sz="2400" kern="100" dirty="0">
                <a:latin typeface="Open Sans" panose="020B0606030504020204" pitchFamily="34" charset="0"/>
                <a:ea typeface="Open Sans" panose="020B0606030504020204" pitchFamily="34" charset="0"/>
                <a:cs typeface="Open Sans" panose="020B0606030504020204" pitchFamily="34" charset="0"/>
              </a:rPr>
              <a:t>I</a:t>
            </a:r>
            <a:r>
              <a:rPr lang="en-US" sz="2400" kern="100" dirty="0">
                <a:effectLst/>
                <a:latin typeface="Open Sans" panose="020B0606030504020204" pitchFamily="34" charset="0"/>
                <a:ea typeface="Open Sans" panose="020B0606030504020204" pitchFamily="34" charset="0"/>
                <a:cs typeface="Open Sans" panose="020B0606030504020204" pitchFamily="34" charset="0"/>
              </a:rPr>
              <a:t>n practice, certain provisions of registration and notification laws make it impractical, if not impossible, for youth to access community-based treatment, creating</a:t>
            </a:r>
            <a:r>
              <a:rPr lang="en-US" sz="2400" i="1" kern="100" dirty="0">
                <a:effectLst/>
                <a:latin typeface="Open Sans" panose="020B0606030504020204" pitchFamily="34" charset="0"/>
                <a:ea typeface="Open Sans" panose="020B0606030504020204" pitchFamily="34" charset="0"/>
                <a:cs typeface="Open Sans" panose="020B0606030504020204" pitchFamily="34" charset="0"/>
              </a:rPr>
              <a:t> </a:t>
            </a:r>
            <a:r>
              <a:rPr lang="en-US" sz="2400" kern="100" dirty="0">
                <a:effectLst/>
                <a:latin typeface="Open Sans" panose="020B0606030504020204" pitchFamily="34" charset="0"/>
                <a:ea typeface="Open Sans" panose="020B0606030504020204" pitchFamily="34" charset="0"/>
                <a:cs typeface="Open Sans" panose="020B0606030504020204" pitchFamily="34" charset="0"/>
              </a:rPr>
              <a:t>yet another</a:t>
            </a:r>
            <a:r>
              <a:rPr lang="en-US" sz="2400" i="1" kern="100" dirty="0">
                <a:effectLst/>
                <a:latin typeface="Open Sans" panose="020B0606030504020204" pitchFamily="34" charset="0"/>
                <a:ea typeface="Open Sans" panose="020B0606030504020204" pitchFamily="34" charset="0"/>
                <a:cs typeface="Open Sans" panose="020B0606030504020204" pitchFamily="34" charset="0"/>
              </a:rPr>
              <a:t> </a:t>
            </a:r>
            <a:r>
              <a:rPr lang="en-US" sz="2400" kern="100" dirty="0">
                <a:effectLst/>
                <a:latin typeface="Open Sans" panose="020B0606030504020204" pitchFamily="34" charset="0"/>
                <a:ea typeface="Open Sans" panose="020B0606030504020204" pitchFamily="34" charset="0"/>
                <a:cs typeface="Open Sans" panose="020B0606030504020204" pitchFamily="34" charset="0"/>
              </a:rPr>
              <a:t>unintended negative consequence of registration.</a:t>
            </a:r>
          </a:p>
          <a:p>
            <a:endParaRPr lang="en-US" sz="2000" dirty="0"/>
          </a:p>
        </p:txBody>
      </p:sp>
    </p:spTree>
    <p:extLst>
      <p:ext uri="{BB962C8B-B14F-4D97-AF65-F5344CB8AC3E}">
        <p14:creationId xmlns:p14="http://schemas.microsoft.com/office/powerpoint/2010/main" val="1940437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E6C57"/>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052494-8991-7517-F3A5-2997C1355D00}"/>
              </a:ext>
            </a:extLst>
          </p:cNvPr>
          <p:cNvSpPr>
            <a:spLocks noGrp="1"/>
          </p:cNvSpPr>
          <p:nvPr>
            <p:ph type="title"/>
          </p:nvPr>
        </p:nvSpPr>
        <p:spPr>
          <a:xfrm>
            <a:off x="1784734" y="267054"/>
            <a:ext cx="7634688" cy="764851"/>
          </a:xfrm>
        </p:spPr>
        <p:txBody>
          <a:bodyPr anchor="b">
            <a:normAutofit fontScale="90000"/>
          </a:bodyPr>
          <a:lstStyle/>
          <a:p>
            <a:pPr algn="ct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Weighing the Costs of Registries</a:t>
            </a:r>
          </a:p>
        </p:txBody>
      </p:sp>
      <p:sp>
        <p:nvSpPr>
          <p:cNvPr id="3" name="TextBox 2">
            <a:extLst>
              <a:ext uri="{FF2B5EF4-FFF2-40B4-BE49-F238E27FC236}">
                <a16:creationId xmlns:a16="http://schemas.microsoft.com/office/drawing/2014/main" id="{65CCC351-04C4-8E3E-84E0-77A9090B1D63}"/>
              </a:ext>
            </a:extLst>
          </p:cNvPr>
          <p:cNvSpPr txBox="1"/>
          <p:nvPr/>
        </p:nvSpPr>
        <p:spPr>
          <a:xfrm>
            <a:off x="936434" y="1357398"/>
            <a:ext cx="10355855" cy="4893647"/>
          </a:xfrm>
          <a:prstGeom prst="rect">
            <a:avLst/>
          </a:prstGeom>
          <a:solidFill>
            <a:schemeClr val="bg1"/>
          </a:solidFill>
        </p:spPr>
        <p:txBody>
          <a:bodyPr wrap="square">
            <a:spAutoFit/>
          </a:bodyPr>
          <a:lstStyle/>
          <a:p>
            <a:pPr marL="342900" indent="-342900">
              <a:buFont typeface="Arial" panose="020B0604020202020204" pitchFamily="34" charset="0"/>
              <a:buChar char="•"/>
            </a:pP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Annual costs to governments for managing youthful offenders are estimated to “range from $10 million to $100 million per year”        (</a:t>
            </a:r>
            <a:r>
              <a:rPr lang="en-US" sz="24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Belzer</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p>
          <a:p>
            <a:pPr marL="342900" indent="-342900">
              <a:buFont typeface="Arial" panose="020B0604020202020204" pitchFamily="34" charset="0"/>
              <a:buChar char="•"/>
            </a:pPr>
            <a:endPar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Add Indirect costs and this number goes up 10x</a:t>
            </a:r>
          </a:p>
          <a:p>
            <a:endPar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rgbClr val="2E6C57"/>
                </a:solidFill>
                <a:latin typeface="Open Sans" panose="020B0606030504020204" pitchFamily="34" charset="0"/>
                <a:ea typeface="Open Sans" panose="020B0606030504020204" pitchFamily="34" charset="0"/>
                <a:cs typeface="Open Sans" panose="020B0606030504020204" pitchFamily="34" charset="0"/>
              </a:rPr>
              <a:t>Costs to victims  </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e.g. inability to leave state for college;  check-ins expose them to predators</a:t>
            </a:r>
          </a:p>
          <a:p>
            <a:pPr marL="342900" indent="-342900">
              <a:buFont typeface="Arial" panose="020B0604020202020204" pitchFamily="34" charset="0"/>
              <a:buChar char="•"/>
            </a:pPr>
            <a:endPar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rgbClr val="2E6C57"/>
                </a:solidFill>
                <a:latin typeface="Open Sans" panose="020B0606030504020204" pitchFamily="34" charset="0"/>
                <a:ea typeface="Open Sans" panose="020B0606030504020204" pitchFamily="34" charset="0"/>
                <a:cs typeface="Open Sans" panose="020B0606030504020204" pitchFamily="34" charset="0"/>
              </a:rPr>
              <a:t>Costs to families  </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e.g. multiple dwellings, separation of families</a:t>
            </a:r>
          </a:p>
          <a:p>
            <a:pPr marL="342900" indent="-342900">
              <a:buFont typeface="Arial" panose="020B0604020202020204" pitchFamily="34" charset="0"/>
              <a:buChar char="•"/>
            </a:pPr>
            <a:endParaRPr lang="en-US" sz="2400" dirty="0">
              <a:solidFill>
                <a:srgbClr val="2E6C57"/>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rgbClr val="2E6C57"/>
                </a:solidFill>
                <a:latin typeface="Open Sans" panose="020B0606030504020204" pitchFamily="34" charset="0"/>
                <a:ea typeface="Open Sans" panose="020B0606030504020204" pitchFamily="34" charset="0"/>
                <a:cs typeface="Open Sans" panose="020B0606030504020204" pitchFamily="34" charset="0"/>
              </a:rPr>
              <a:t>Costs to communities </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e.g. lost tax revenue as property values decrease in a neighborhood with a registered offender </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10737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57C5BC3-EA6F-B49B-8075-999E042B26AF}"/>
              </a:ext>
            </a:extLst>
          </p:cNvPr>
          <p:cNvSpPr txBox="1"/>
          <p:nvPr/>
        </p:nvSpPr>
        <p:spPr>
          <a:xfrm>
            <a:off x="1" y="0"/>
            <a:ext cx="7074568" cy="6858000"/>
          </a:xfrm>
          <a:prstGeom prst="rect">
            <a:avLst/>
          </a:prstGeom>
          <a:solidFill>
            <a:schemeClr val="bg1">
              <a:lumMod val="65000"/>
            </a:schemeClr>
          </a:solidFill>
        </p:spPr>
        <p:txBody>
          <a:bodyPr vert="horz" lIns="91440" tIns="45720" rIns="91440" bIns="45720" rtlCol="0">
            <a:noAutofit/>
          </a:bodyPr>
          <a:lstStyle/>
          <a:p>
            <a:pPr algn="ctr">
              <a:lnSpc>
                <a:spcPct val="90000"/>
              </a:lnSpc>
              <a:spcAft>
                <a:spcPts val="600"/>
              </a:spcAft>
            </a:pPr>
            <a:endParaRPr lang="en-US" sz="3600" b="1" dirty="0"/>
          </a:p>
          <a:p>
            <a:pPr algn="ctr">
              <a:lnSpc>
                <a:spcPct val="90000"/>
              </a:lnSpc>
              <a:spcAft>
                <a:spcPts val="600"/>
              </a:spcAft>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Objectives</a:t>
            </a:r>
          </a:p>
          <a:p>
            <a:pPr algn="ctr">
              <a:lnSpc>
                <a:spcPct val="90000"/>
              </a:lnSpc>
              <a:spcAft>
                <a:spcPts val="600"/>
              </a:spcAft>
            </a:pPr>
            <a:endParaRPr lang="en-US" sz="3600" b="0" i="0" dirty="0">
              <a:effectLst/>
            </a:endParaRPr>
          </a:p>
          <a:p>
            <a:pPr marL="342900" indent="-342900">
              <a:lnSpc>
                <a:spcPct val="90000"/>
              </a:lnSpc>
              <a:spcAft>
                <a:spcPts val="600"/>
              </a:spcAft>
              <a:buFont typeface="Arial" panose="020B0604020202020204" pitchFamily="34" charset="0"/>
              <a:buChar char="•"/>
            </a:pPr>
            <a:r>
              <a:rPr lang="en-US" sz="2400" i="0" dirty="0">
                <a:effectLst/>
                <a:latin typeface="Open Sans" panose="020B0606030504020204" pitchFamily="34" charset="0"/>
                <a:ea typeface="Open Sans" panose="020B0606030504020204" pitchFamily="34" charset="0"/>
                <a:cs typeface="Open Sans" panose="020B0606030504020204" pitchFamily="34" charset="0"/>
              </a:rPr>
              <a:t>We will review the research on juveniles who act out sexually from </a:t>
            </a:r>
            <a:r>
              <a:rPr lang="en-US" sz="2400" i="1" dirty="0">
                <a:effectLst/>
                <a:latin typeface="Open Sans" panose="020B0606030504020204" pitchFamily="34" charset="0"/>
                <a:ea typeface="Open Sans" panose="020B0606030504020204" pitchFamily="34" charset="0"/>
                <a:cs typeface="Open Sans" panose="020B0606030504020204" pitchFamily="34" charset="0"/>
              </a:rPr>
              <a:t>clinical, legal and policy </a:t>
            </a:r>
            <a:r>
              <a:rPr lang="en-US" sz="2400" i="0" dirty="0">
                <a:effectLst/>
                <a:latin typeface="Open Sans" panose="020B0606030504020204" pitchFamily="34" charset="0"/>
                <a:ea typeface="Open Sans" panose="020B0606030504020204" pitchFamily="34" charset="0"/>
                <a:cs typeface="Open Sans" panose="020B0606030504020204" pitchFamily="34" charset="0"/>
              </a:rPr>
              <a:t>perspectives.</a:t>
            </a:r>
          </a:p>
          <a:p>
            <a:pPr>
              <a:lnSpc>
                <a:spcPct val="90000"/>
              </a:lnSpc>
              <a:spcAft>
                <a:spcPts val="600"/>
              </a:spcAft>
            </a:pPr>
            <a:endParaRPr lang="en-US" sz="1000" i="0"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90000"/>
              </a:lnSpc>
              <a:spcAft>
                <a:spcPts val="600"/>
              </a:spcAft>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We will present data on the incidence of juvenile sex crimes in one state that stopped registration. </a:t>
            </a:r>
          </a:p>
          <a:p>
            <a:pPr>
              <a:lnSpc>
                <a:spcPct val="90000"/>
              </a:lnSpc>
              <a:spcAft>
                <a:spcPts val="600"/>
              </a:spcAft>
            </a:pPr>
            <a:r>
              <a:rPr lang="en-US" sz="1000" i="0" dirty="0">
                <a:effectLst/>
                <a:latin typeface="Open Sans" panose="020B0606030504020204" pitchFamily="34" charset="0"/>
                <a:ea typeface="Open Sans" panose="020B0606030504020204" pitchFamily="34" charset="0"/>
                <a:cs typeface="Open Sans" panose="020B0606030504020204" pitchFamily="34" charset="0"/>
              </a:rPr>
              <a:t> </a:t>
            </a: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90000"/>
              </a:lnSpc>
              <a:spcAft>
                <a:spcPts val="600"/>
              </a:spcAft>
              <a:buFont typeface="Arial" panose="020B0604020202020204" pitchFamily="34" charset="0"/>
              <a:buChar char="•"/>
            </a:pPr>
            <a:r>
              <a:rPr lang="en-US" sz="2400" i="0" dirty="0">
                <a:effectLst/>
                <a:latin typeface="Open Sans" panose="020B0606030504020204" pitchFamily="34" charset="0"/>
                <a:ea typeface="Open Sans" panose="020B0606030504020204" pitchFamily="34" charset="0"/>
                <a:cs typeface="Open Sans" panose="020B0606030504020204" pitchFamily="34" charset="0"/>
              </a:rPr>
              <a:t>We will introduce the public policy concept of ‘crime control theater’: laws with no demonstratable effect that are too popular with the public to repeal.</a:t>
            </a:r>
          </a:p>
          <a:p>
            <a:pPr marL="342900" indent="-342900">
              <a:lnSpc>
                <a:spcPct val="90000"/>
              </a:lnSpc>
              <a:spcAft>
                <a:spcPts val="600"/>
              </a:spcAft>
              <a:buFont typeface="Arial" panose="020B0604020202020204" pitchFamily="34" charset="0"/>
              <a:buChar char="•"/>
            </a:pPr>
            <a:endParaRPr lang="en-US" sz="1000" i="0"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90000"/>
              </a:lnSpc>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We will offer specific </a:t>
            </a:r>
            <a:r>
              <a:rPr lang="en-US" sz="2400" i="1" dirty="0">
                <a:latin typeface="Open Sans" panose="020B0606030504020204" pitchFamily="34" charset="0"/>
                <a:ea typeface="Open Sans" panose="020B0606030504020204" pitchFamily="34" charset="0"/>
                <a:cs typeface="Open Sans" panose="020B0606030504020204" pitchFamily="34" charset="0"/>
              </a:rPr>
              <a:t>calls to action </a:t>
            </a:r>
            <a:r>
              <a:rPr lang="en-US" sz="2400" dirty="0">
                <a:latin typeface="Open Sans" panose="020B0606030504020204" pitchFamily="34" charset="0"/>
                <a:ea typeface="Open Sans" panose="020B0606030504020204" pitchFamily="34" charset="0"/>
                <a:cs typeface="Open Sans" panose="020B0606030504020204" pitchFamily="34" charset="0"/>
              </a:rPr>
              <a:t>for </a:t>
            </a:r>
          </a:p>
          <a:p>
            <a:pPr>
              <a:lnSpc>
                <a:spcPct val="90000"/>
              </a:lnSpc>
            </a:pPr>
            <a:r>
              <a:rPr lang="en-US" sz="2400" dirty="0">
                <a:latin typeface="Open Sans" panose="020B0606030504020204" pitchFamily="34" charset="0"/>
                <a:ea typeface="Open Sans" panose="020B0606030504020204" pitchFamily="34" charset="0"/>
                <a:cs typeface="Open Sans" panose="020B0606030504020204" pitchFamily="34" charset="0"/>
              </a:rPr>
              <a:t>     advocates.</a:t>
            </a:r>
            <a:endParaRPr lang="en-US" sz="2400" i="0" dirty="0">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90000"/>
              </a:lnSpc>
              <a:spcAft>
                <a:spcPts val="600"/>
              </a:spcAft>
              <a:buFont typeface="Arial" panose="020B0604020202020204" pitchFamily="34" charset="0"/>
              <a:buChar char="•"/>
            </a:pPr>
            <a:endParaRPr lang="en-US" sz="2800" b="0" i="0" dirty="0">
              <a:effectLst/>
            </a:endParaRPr>
          </a:p>
          <a:p>
            <a:pPr>
              <a:lnSpc>
                <a:spcPct val="90000"/>
              </a:lnSpc>
              <a:spcAft>
                <a:spcPts val="600"/>
              </a:spcAft>
            </a:pPr>
            <a:endParaRPr lang="en-US" sz="2800" dirty="0"/>
          </a:p>
        </p:txBody>
      </p:sp>
      <p:pic>
        <p:nvPicPr>
          <p:cNvPr id="9" name="Picture 8" descr="A close-up of a poster&#10;&#10;Description automatically generated">
            <a:extLst>
              <a:ext uri="{FF2B5EF4-FFF2-40B4-BE49-F238E27FC236}">
                <a16:creationId xmlns:a16="http://schemas.microsoft.com/office/drawing/2014/main" id="{906233D9-7C4E-9636-EFA3-0ADC0505D379}"/>
              </a:ext>
            </a:extLst>
          </p:cNvPr>
          <p:cNvPicPr>
            <a:picLocks noChangeAspect="1"/>
          </p:cNvPicPr>
          <p:nvPr/>
        </p:nvPicPr>
        <p:blipFill>
          <a:blip r:embed="rId2"/>
          <a:stretch>
            <a:fillRect/>
          </a:stretch>
        </p:blipFill>
        <p:spPr>
          <a:xfrm>
            <a:off x="6997451" y="0"/>
            <a:ext cx="5297806" cy="6858000"/>
          </a:xfrm>
          <a:prstGeom prst="rect">
            <a:avLst/>
          </a:prstGeom>
        </p:spPr>
      </p:pic>
    </p:spTree>
    <p:extLst>
      <p:ext uri="{BB962C8B-B14F-4D97-AF65-F5344CB8AC3E}">
        <p14:creationId xmlns:p14="http://schemas.microsoft.com/office/powerpoint/2010/main" val="2120114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E6C57">
            <a:alpha val="5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387A-7D35-3FAF-F19B-9C76527D5951}"/>
              </a:ext>
            </a:extLst>
          </p:cNvPr>
          <p:cNvSpPr>
            <a:spLocks noGrp="1"/>
          </p:cNvSpPr>
          <p:nvPr>
            <p:ph type="title"/>
          </p:nvPr>
        </p:nvSpPr>
        <p:spPr>
          <a:xfrm>
            <a:off x="455704" y="925417"/>
            <a:ext cx="4424767" cy="2729445"/>
          </a:xfrm>
        </p:spPr>
        <p:txBody>
          <a:bodyPr anchor="b">
            <a:normAutofit fontScale="90000"/>
          </a:bodyPr>
          <a:lstStyle/>
          <a:p>
            <a:r>
              <a:rPr lang="en-US" sz="4000" b="1" dirty="0">
                <a:latin typeface="Open Sans" panose="020B0606030504020204" pitchFamily="34" charset="0"/>
                <a:ea typeface="Open Sans" panose="020B0606030504020204" pitchFamily="34" charset="0"/>
                <a:cs typeface="Open Sans" panose="020B0606030504020204" pitchFamily="34" charset="0"/>
              </a:rPr>
              <a:t>Cost Effectiveness asks “What does it cost to achieve my effect?”</a:t>
            </a:r>
          </a:p>
        </p:txBody>
      </p:sp>
      <p:sp>
        <p:nvSpPr>
          <p:cNvPr id="3" name="Content Placeholder 2">
            <a:extLst>
              <a:ext uri="{FF2B5EF4-FFF2-40B4-BE49-F238E27FC236}">
                <a16:creationId xmlns:a16="http://schemas.microsoft.com/office/drawing/2014/main" id="{1998817B-F940-4979-1C3E-E2EDA839885F}"/>
              </a:ext>
            </a:extLst>
          </p:cNvPr>
          <p:cNvSpPr>
            <a:spLocks noGrp="1"/>
          </p:cNvSpPr>
          <p:nvPr>
            <p:ph idx="1"/>
          </p:nvPr>
        </p:nvSpPr>
        <p:spPr>
          <a:xfrm>
            <a:off x="5520828" y="1302607"/>
            <a:ext cx="5977752" cy="5018183"/>
          </a:xfrm>
        </p:spPr>
        <p:txBody>
          <a:bodyPr anchor="ctr">
            <a:normAutofit/>
          </a:bodyPr>
          <a:lstStyle/>
          <a:p>
            <a:r>
              <a:rPr lang="en-US" dirty="0" err="1">
                <a:latin typeface="Open Sans" panose="020B0606030504020204" pitchFamily="34" charset="0"/>
                <a:ea typeface="Open Sans" panose="020B0606030504020204" pitchFamily="34" charset="0"/>
                <a:cs typeface="Open Sans" panose="020B0606030504020204" pitchFamily="34" charset="0"/>
              </a:rPr>
              <a:t>Dopp</a:t>
            </a:r>
            <a:r>
              <a:rPr lang="en-US" dirty="0">
                <a:latin typeface="Open Sans" panose="020B0606030504020204" pitchFamily="34" charset="0"/>
                <a:ea typeface="Open Sans" panose="020B0606030504020204" pitchFamily="34" charset="0"/>
                <a:cs typeface="Open Sans" panose="020B0606030504020204" pitchFamily="34" charset="0"/>
              </a:rPr>
              <a:t>, et. al, in 2017 dollars</a:t>
            </a:r>
          </a:p>
          <a:p>
            <a:r>
              <a:rPr lang="en-US" dirty="0">
                <a:latin typeface="Open Sans" panose="020B0606030504020204" pitchFamily="34" charset="0"/>
                <a:ea typeface="Open Sans" panose="020B0606030504020204" pitchFamily="34" charset="0"/>
                <a:cs typeface="Open Sans" panose="020B0606030504020204" pitchFamily="34" charset="0"/>
              </a:rPr>
              <a:t>Evaluated 6 sites using the CBT variant designed for youth with </a:t>
            </a:r>
            <a:r>
              <a:rPr lang="en-US" dirty="0" err="1">
                <a:latin typeface="Open Sans" panose="020B0606030504020204" pitchFamily="34" charset="0"/>
                <a:ea typeface="Open Sans" panose="020B0606030504020204" pitchFamily="34" charset="0"/>
                <a:cs typeface="Open Sans" panose="020B0606030504020204" pitchFamily="34" charset="0"/>
              </a:rPr>
              <a:t>PSB’s</a:t>
            </a:r>
            <a:endParaRPr lang="en-US" dirty="0">
              <a:latin typeface="Open Sans" panose="020B0606030504020204" pitchFamily="34" charset="0"/>
              <a:ea typeface="Open Sans" panose="020B0606030504020204" pitchFamily="34" charset="0"/>
              <a:cs typeface="Open Sans" panose="020B0606030504020204" pitchFamily="34" charset="0"/>
            </a:endParaRPr>
          </a:p>
          <a:p>
            <a:pPr lvl="1"/>
            <a:r>
              <a:rPr lang="en-US" sz="2800" dirty="0">
                <a:latin typeface="Open Sans" panose="020B0606030504020204" pitchFamily="34" charset="0"/>
                <a:ea typeface="Open Sans" panose="020B0606030504020204" pitchFamily="34" charset="0"/>
                <a:cs typeface="Open Sans" panose="020B0606030504020204" pitchFamily="34" charset="0"/>
              </a:rPr>
              <a:t>Looked at 6 sites: in 5 of the 6 sites the average cost was below $4,000 per youth (one site was an outlier at $37,612. See the article for details.)</a:t>
            </a:r>
          </a:p>
          <a:p>
            <a:pPr lvl="1"/>
            <a:r>
              <a:rPr lang="en-US" sz="2800" dirty="0">
                <a:latin typeface="Open Sans" panose="020B0606030504020204" pitchFamily="34" charset="0"/>
                <a:ea typeface="Open Sans" panose="020B0606030504020204" pitchFamily="34" charset="0"/>
                <a:cs typeface="Open Sans" panose="020B0606030504020204" pitchFamily="34" charset="0"/>
              </a:rPr>
              <a:t>Included costs of staff training in the evidence-based model</a:t>
            </a:r>
          </a:p>
          <a:p>
            <a:pPr lvl="1"/>
            <a:endParaRPr lang="en-US" sz="2000" dirty="0"/>
          </a:p>
          <a:p>
            <a:pPr lvl="1"/>
            <a:endParaRPr lang="en-US" sz="2000" dirty="0"/>
          </a:p>
        </p:txBody>
      </p:sp>
    </p:spTree>
    <p:extLst>
      <p:ext uri="{BB962C8B-B14F-4D97-AF65-F5344CB8AC3E}">
        <p14:creationId xmlns:p14="http://schemas.microsoft.com/office/powerpoint/2010/main" val="288074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10902-C171-3D09-FFEF-9F5516E54511}"/>
              </a:ext>
            </a:extLst>
          </p:cNvPr>
          <p:cNvSpPr>
            <a:spLocks noGrp="1"/>
          </p:cNvSpPr>
          <p:nvPr>
            <p:ph type="title"/>
          </p:nvPr>
        </p:nvSpPr>
        <p:spPr>
          <a:xfrm>
            <a:off x="1371597" y="348865"/>
            <a:ext cx="10044023" cy="877729"/>
          </a:xfrm>
        </p:spPr>
        <p:txBody>
          <a:bodyPr anchor="ctr">
            <a:normAutofit/>
          </a:bodyPr>
          <a:lstStyle/>
          <a:p>
            <a:r>
              <a:rPr lang="en-US" sz="4000" b="1" dirty="0">
                <a:solidFill>
                  <a:srgbClr val="2E6C57"/>
                </a:solidFill>
                <a:latin typeface="Open Sans" panose="020B0606030504020204" pitchFamily="34" charset="0"/>
                <a:ea typeface="Open Sans" panose="020B0606030504020204" pitchFamily="34" charset="0"/>
                <a:cs typeface="Open Sans" panose="020B0606030504020204" pitchFamily="34" charset="0"/>
              </a:rPr>
              <a:t>Cost Benefit Asks:  Was It Worth It?</a:t>
            </a:r>
          </a:p>
        </p:txBody>
      </p:sp>
      <p:graphicFrame>
        <p:nvGraphicFramePr>
          <p:cNvPr id="5" name="Content Placeholder 2">
            <a:extLst>
              <a:ext uri="{FF2B5EF4-FFF2-40B4-BE49-F238E27FC236}">
                <a16:creationId xmlns:a16="http://schemas.microsoft.com/office/drawing/2014/main" id="{A7692351-118B-F9CD-4E31-551650E8042D}"/>
              </a:ext>
            </a:extLst>
          </p:cNvPr>
          <p:cNvGraphicFramePr>
            <a:graphicFrameLocks noGrp="1"/>
          </p:cNvGraphicFramePr>
          <p:nvPr>
            <p:ph idx="1"/>
            <p:extLst>
              <p:ext uri="{D42A27DB-BD31-4B8C-83A1-F6EECF244321}">
                <p14:modId xmlns:p14="http://schemas.microsoft.com/office/powerpoint/2010/main" val="3420646856"/>
              </p:ext>
            </p:extLst>
          </p:nvPr>
        </p:nvGraphicFramePr>
        <p:xfrm>
          <a:off x="411481" y="1704955"/>
          <a:ext cx="1147571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4178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E6C57">
            <a:alpha val="5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19632-0F0B-0110-B0CE-157765FC9D45}"/>
              </a:ext>
            </a:extLst>
          </p:cNvPr>
          <p:cNvSpPr>
            <a:spLocks noGrp="1"/>
          </p:cNvSpPr>
          <p:nvPr>
            <p:ph type="title"/>
          </p:nvPr>
        </p:nvSpPr>
        <p:spPr>
          <a:xfrm>
            <a:off x="220659" y="240030"/>
            <a:ext cx="6789374" cy="2390661"/>
          </a:xfrm>
          <a:solidFill>
            <a:srgbClr val="2E6C57">
              <a:alpha val="83000"/>
            </a:srgbClr>
          </a:solidFill>
        </p:spPr>
        <p:txBody>
          <a:bodyPr anchor="t">
            <a:normAutofit fontScale="90000"/>
          </a:bodyPr>
          <a:lstStyle/>
          <a:p>
            <a:r>
              <a:rPr lang="en-US" sz="3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 further the policy objective of removing youth from registries, we need empirical evidence to support the clinical evidence of the harms of registration.</a:t>
            </a:r>
          </a:p>
        </p:txBody>
      </p:sp>
      <p:sp>
        <p:nvSpPr>
          <p:cNvPr id="9" name="Content Placeholder 8">
            <a:extLst>
              <a:ext uri="{FF2B5EF4-FFF2-40B4-BE49-F238E27FC236}">
                <a16:creationId xmlns:a16="http://schemas.microsoft.com/office/drawing/2014/main" id="{A7FB954C-0121-2CBC-BCFF-B84B7AB04C9A}"/>
              </a:ext>
            </a:extLst>
          </p:cNvPr>
          <p:cNvSpPr>
            <a:spLocks noGrp="1"/>
          </p:cNvSpPr>
          <p:nvPr>
            <p:ph idx="1"/>
          </p:nvPr>
        </p:nvSpPr>
        <p:spPr>
          <a:xfrm>
            <a:off x="7204343" y="706462"/>
            <a:ext cx="4858438" cy="5445076"/>
          </a:xfrm>
        </p:spPr>
        <p:txBody>
          <a:bodyPr anchor="t">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Our Child Maltreatment Policy Resource Center undertook a two-year process to identify states who were considered by advocates to be least likely to place youth on registries. </a:t>
            </a:r>
          </a:p>
          <a:p>
            <a:r>
              <a:rPr lang="en-US" i="1" dirty="0">
                <a:latin typeface="Open Sans" panose="020B0606030504020204" pitchFamily="34" charset="0"/>
                <a:ea typeface="Open Sans" panose="020B0606030504020204" pitchFamily="34" charset="0"/>
                <a:cs typeface="Open Sans" panose="020B0606030504020204" pitchFamily="34" charset="0"/>
              </a:rPr>
              <a:t>Linklaters, </a:t>
            </a:r>
            <a:r>
              <a:rPr lang="en-US" dirty="0">
                <a:latin typeface="Open Sans" panose="020B0606030504020204" pitchFamily="34" charset="0"/>
                <a:ea typeface="Open Sans" panose="020B0606030504020204" pitchFamily="34" charset="0"/>
                <a:cs typeface="Open Sans" panose="020B0606030504020204" pitchFamily="34" charset="0"/>
              </a:rPr>
              <a:t>an international law firm, provided a pro bono team to analyze laws in six states identified by advocates.   </a:t>
            </a:r>
          </a:p>
        </p:txBody>
      </p:sp>
      <p:pic>
        <p:nvPicPr>
          <p:cNvPr id="5" name="Content Placeholder 4">
            <a:extLst>
              <a:ext uri="{FF2B5EF4-FFF2-40B4-BE49-F238E27FC236}">
                <a16:creationId xmlns:a16="http://schemas.microsoft.com/office/drawing/2014/main" id="{87591630-DFE0-4674-1182-AE333795F9BE}"/>
              </a:ext>
            </a:extLst>
          </p:cNvPr>
          <p:cNvPicPr>
            <a:picLocks noChangeAspect="1"/>
          </p:cNvPicPr>
          <p:nvPr/>
        </p:nvPicPr>
        <p:blipFill rotWithShape="1">
          <a:blip r:embed="rId2"/>
          <a:srcRect r="17522"/>
          <a:stretch/>
        </p:blipFill>
        <p:spPr>
          <a:xfrm>
            <a:off x="-1" y="2906725"/>
            <a:ext cx="6789374" cy="3951275"/>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Tree>
    <p:extLst>
      <p:ext uri="{BB962C8B-B14F-4D97-AF65-F5344CB8AC3E}">
        <p14:creationId xmlns:p14="http://schemas.microsoft.com/office/powerpoint/2010/main" val="2664584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5D024-4DA1-37D3-DB43-879FB413F2D9}"/>
              </a:ext>
            </a:extLst>
          </p:cNvPr>
          <p:cNvSpPr>
            <a:spLocks noGrp="1"/>
          </p:cNvSpPr>
          <p:nvPr>
            <p:ph type="title"/>
          </p:nvPr>
        </p:nvSpPr>
        <p:spPr>
          <a:xfrm>
            <a:off x="838200" y="365125"/>
            <a:ext cx="3822189" cy="1899912"/>
          </a:xfrm>
        </p:spPr>
        <p:txBody>
          <a:bodyPr>
            <a:normAutofit/>
          </a:bodyPr>
          <a:lstStyle/>
          <a:p>
            <a:r>
              <a:rPr lang="en-US" sz="4000"/>
              <a:t> </a:t>
            </a:r>
          </a:p>
        </p:txBody>
      </p:sp>
      <p:sp>
        <p:nvSpPr>
          <p:cNvPr id="3" name="Content Placeholder 2">
            <a:extLst>
              <a:ext uri="{FF2B5EF4-FFF2-40B4-BE49-F238E27FC236}">
                <a16:creationId xmlns:a16="http://schemas.microsoft.com/office/drawing/2014/main" id="{80A3097C-28A1-EE71-A8A4-B4CB8DC106E5}"/>
              </a:ext>
            </a:extLst>
          </p:cNvPr>
          <p:cNvSpPr>
            <a:spLocks noGrp="1"/>
          </p:cNvSpPr>
          <p:nvPr>
            <p:ph idx="1"/>
          </p:nvPr>
        </p:nvSpPr>
        <p:spPr>
          <a:xfrm>
            <a:off x="-1" y="0"/>
            <a:ext cx="5486401" cy="6858000"/>
          </a:xfrm>
          <a:solidFill>
            <a:srgbClr val="2E6C57"/>
          </a:solidFill>
        </p:spPr>
        <p:txBody>
          <a:bodyPr>
            <a:normAutofit/>
          </a:bodyPr>
          <a:lstStyle/>
          <a:p>
            <a:pPr marL="231775" indent="0">
              <a:buNone/>
            </a:pPr>
            <a:endParaRPr lang="en-US" sz="3600" b="1" dirty="0">
              <a:solidFill>
                <a:schemeClr val="bg1"/>
              </a:solidFill>
            </a:endParaRPr>
          </a:p>
          <a:p>
            <a:pPr marL="461963" indent="-176213">
              <a:buNone/>
            </a:pPr>
            <a:endParaRPr lang="en-US" sz="3600" b="1" dirty="0">
              <a:solidFill>
                <a:schemeClr val="bg1"/>
              </a:solidFill>
            </a:endParaRPr>
          </a:p>
          <a:p>
            <a:pPr marL="231775" indent="0">
              <a:buNone/>
            </a:pP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 2014, after a suit brought by The Juvenile Law Center,  The Pennsylvania State Supreme Court ruled that placing juveniles on sex offender registries was unconstitutional.</a:t>
            </a:r>
          </a:p>
        </p:txBody>
      </p:sp>
      <p:pic>
        <p:nvPicPr>
          <p:cNvPr id="4" name="Picture 2" descr="Pennsylvania Supreme Court's new map ...">
            <a:extLst>
              <a:ext uri="{FF2B5EF4-FFF2-40B4-BE49-F238E27FC236}">
                <a16:creationId xmlns:a16="http://schemas.microsoft.com/office/drawing/2014/main" id="{363D5129-3EC3-BA0A-9431-6D56EAEF4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1950" y="655504"/>
            <a:ext cx="5750676" cy="38268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4F9205-91CA-0332-2EB3-D889D4154C3B}"/>
              </a:ext>
            </a:extLst>
          </p:cNvPr>
          <p:cNvSpPr txBox="1"/>
          <p:nvPr/>
        </p:nvSpPr>
        <p:spPr>
          <a:xfrm>
            <a:off x="5684705" y="4726236"/>
            <a:ext cx="6213512" cy="1631216"/>
          </a:xfrm>
          <a:prstGeom prst="rect">
            <a:avLst/>
          </a:prstGeom>
          <a:noFill/>
        </p:spPr>
        <p:txBody>
          <a:bodyPr wrap="squar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Read the ruling here!</a:t>
            </a:r>
          </a:p>
          <a:p>
            <a:r>
              <a:rPr lang="en-US" sz="1800" dirty="0">
                <a:latin typeface="Open Sans" panose="020B0606030504020204" pitchFamily="34" charset="0"/>
                <a:ea typeface="Open Sans" panose="020B0606030504020204" pitchFamily="34" charset="0"/>
                <a:cs typeface="Open Sans" panose="020B0606030504020204" pitchFamily="34" charset="0"/>
                <a:hlinkClick r:id="rId3"/>
              </a:rPr>
              <a:t>Pennsylvania Supreme Court Rules Sex Offender Registration Unconstitutional for Youth | Juvenile Law Center (jlc.org)</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b="1" dirty="0"/>
          </a:p>
        </p:txBody>
      </p:sp>
    </p:spTree>
    <p:extLst>
      <p:ext uri="{BB962C8B-B14F-4D97-AF65-F5344CB8AC3E}">
        <p14:creationId xmlns:p14="http://schemas.microsoft.com/office/powerpoint/2010/main" val="4145295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E6C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2E118-FFE2-6C89-B680-53BE6E1290A0}"/>
              </a:ext>
            </a:extLst>
          </p:cNvPr>
          <p:cNvSpPr>
            <a:spLocks noGrp="1"/>
          </p:cNvSpPr>
          <p:nvPr>
            <p:ph type="title"/>
          </p:nvPr>
        </p:nvSpPr>
        <p:spPr/>
        <p:txBody>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Highlights from the Opinion</a:t>
            </a:r>
          </a:p>
        </p:txBody>
      </p:sp>
      <p:sp>
        <p:nvSpPr>
          <p:cNvPr id="3" name="Content Placeholder 2">
            <a:extLst>
              <a:ext uri="{FF2B5EF4-FFF2-40B4-BE49-F238E27FC236}">
                <a16:creationId xmlns:a16="http://schemas.microsoft.com/office/drawing/2014/main" id="{6D5FE6FC-3860-FEA3-1AC1-12A428655974}"/>
              </a:ext>
            </a:extLst>
          </p:cNvPr>
          <p:cNvSpPr>
            <a:spLocks noGrp="1"/>
          </p:cNvSpPr>
          <p:nvPr>
            <p:ph idx="1"/>
          </p:nvPr>
        </p:nvSpPr>
        <p:spPr/>
        <p:txBody>
          <a:bodyPr/>
          <a:lstStyle/>
          <a:p>
            <a:r>
              <a:rPr lang="en-US" b="1" i="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“While adult sexual offenders have a high likelihood of re-offense, juvenile sexual offenders exhibit low levels of recidivism… many of those who commit sexual offenses as juveniles do so as a result of impulsivity and sexual curiosity.  [T]he vast majority of youth are unlikely to recidivate,” wrote Justice Baer”  </a:t>
            </a:r>
          </a:p>
          <a:p>
            <a:endParaRPr lang="en-US" b="0" i="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US" b="1"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 Court reasoned that in the area of sexual offenses </a:t>
            </a:r>
            <a:r>
              <a:rPr lang="en-US" b="1" i="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“many acts of delinquency involve immaturity, impulsivity, and sexual curiosity rather than hardened criminalist.”</a:t>
            </a:r>
            <a:endParaRPr lang="en-US"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79845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E6C57">
            <a:alpha val="6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F1930-F31B-F6A2-F489-736F63A6B91C}"/>
              </a:ext>
            </a:extLst>
          </p:cNvPr>
          <p:cNvSpPr>
            <a:spLocks noGrp="1"/>
          </p:cNvSpPr>
          <p:nvPr>
            <p:ph type="title"/>
          </p:nvPr>
        </p:nvSpPr>
        <p:spPr>
          <a:xfrm>
            <a:off x="1069554" y="343091"/>
            <a:ext cx="6439956" cy="1325563"/>
          </a:xfrm>
          <a:noFill/>
        </p:spPr>
        <p:txBody>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Highlights Continued</a:t>
            </a:r>
          </a:p>
        </p:txBody>
      </p:sp>
      <p:sp>
        <p:nvSpPr>
          <p:cNvPr id="3" name="Content Placeholder 2">
            <a:extLst>
              <a:ext uri="{FF2B5EF4-FFF2-40B4-BE49-F238E27FC236}">
                <a16:creationId xmlns:a16="http://schemas.microsoft.com/office/drawing/2014/main" id="{D9A6EFDC-34ED-3B1A-B74D-B8D192EBD196}"/>
              </a:ext>
            </a:extLst>
          </p:cNvPr>
          <p:cNvSpPr>
            <a:spLocks noGrp="1"/>
          </p:cNvSpPr>
          <p:nvPr>
            <p:ph idx="1"/>
          </p:nvPr>
        </p:nvSpPr>
        <p:spPr>
          <a:xfrm>
            <a:off x="838200" y="1825625"/>
            <a:ext cx="10854690" cy="4351338"/>
          </a:xfrm>
        </p:spPr>
        <p:txBody>
          <a:bodyPr>
            <a:normAutofit fontScale="92500" lnSpcReduction="10000"/>
          </a:bodyPr>
          <a:lstStyle/>
          <a:p>
            <a:r>
              <a:rPr lang="en-US"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 Court found that the label also negatively affects children’s “ability to obtain housing, schooling, and employment, which in turn hinders their ability to rehabilitate,” noting the onerous reporting requirements necessary for youth on the registry.</a:t>
            </a:r>
          </a:p>
          <a:p>
            <a:pPr marL="0" indent="0">
              <a:buNone/>
            </a:pPr>
            <a:endParaRPr lang="en-US"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US" i="0" u="sng"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 Court also reasoned that SORNA contradicts the Juvenile Act’s specified purpose.</a:t>
            </a:r>
            <a:r>
              <a:rPr lang="en-US"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Specifically, Pennsylvania courts are “mandated to always be watchful of juveniles’ rehabilitation, while also providing accountability to the victim and society,” but “</a:t>
            </a:r>
            <a:r>
              <a:rPr lang="en-US"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SORNA’s</a:t>
            </a:r>
            <a:r>
              <a:rPr lang="en-US"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automatic registration removes the juvenile judges’ ability to consider the rehabilitative prospects of individual juvenile sexual offenders.”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12403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65000"/>
            <a:alpha val="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2E162-7D15-D46A-01D1-94B3EB594D58}"/>
              </a:ext>
            </a:extLst>
          </p:cNvPr>
          <p:cNvSpPr>
            <a:spLocks noGrp="1"/>
          </p:cNvSpPr>
          <p:nvPr>
            <p:ph type="title"/>
          </p:nvPr>
        </p:nvSpPr>
        <p:spPr/>
        <p:txBody>
          <a:bodyPr/>
          <a:lstStyle/>
          <a:p>
            <a:r>
              <a:rPr lang="en-US" b="1" dirty="0">
                <a:solidFill>
                  <a:srgbClr val="2E6C57"/>
                </a:solidFill>
                <a:latin typeface="Open Sans" panose="020B0606030504020204" pitchFamily="34" charset="0"/>
                <a:ea typeface="Open Sans" panose="020B0606030504020204" pitchFamily="34" charset="0"/>
                <a:cs typeface="Open Sans" panose="020B0606030504020204" pitchFamily="34" charset="0"/>
              </a:rPr>
              <a:t>Our Research Project</a:t>
            </a:r>
          </a:p>
        </p:txBody>
      </p:sp>
      <p:sp>
        <p:nvSpPr>
          <p:cNvPr id="3" name="Content Placeholder 2">
            <a:extLst>
              <a:ext uri="{FF2B5EF4-FFF2-40B4-BE49-F238E27FC236}">
                <a16:creationId xmlns:a16="http://schemas.microsoft.com/office/drawing/2014/main" id="{8B48ACD1-53DB-7C14-826D-0C515A591432}"/>
              </a:ext>
            </a:extLst>
          </p:cNvPr>
          <p:cNvSpPr>
            <a:spLocks noGrp="1"/>
          </p:cNvSpPr>
          <p:nvPr>
            <p:ph idx="1"/>
          </p:nvPr>
        </p:nvSpPr>
        <p:spPr>
          <a:xfrm>
            <a:off x="838200" y="1816419"/>
            <a:ext cx="10515600" cy="4070032"/>
          </a:xfrm>
          <a:solidFill>
            <a:schemeClr val="bg1"/>
          </a:solidFill>
        </p:spPr>
        <p:txBody>
          <a:bodyPr/>
          <a:lstStyle/>
          <a:p>
            <a:pPr marL="0" marR="0" indent="0">
              <a:lnSpc>
                <a:spcPct val="115000"/>
              </a:lnSpc>
              <a:spcBef>
                <a:spcPts val="0"/>
              </a:spcBef>
              <a:spcAft>
                <a:spcPts val="1000"/>
              </a:spcAft>
              <a:buNone/>
            </a:pPr>
            <a:r>
              <a:rPr lang="en-US" sz="1800" b="1" kern="100" dirty="0">
                <a:effectLst/>
                <a:latin typeface="Open Sans" panose="020B0606030504020204" pitchFamily="34" charset="0"/>
                <a:ea typeface="Open Sans" panose="020B0606030504020204" pitchFamily="34" charset="0"/>
                <a:cs typeface="Open Sans" panose="020B0606030504020204" pitchFamily="34" charset="0"/>
              </a:rPr>
              <a:t>Disclaimers </a:t>
            </a:r>
            <a:endParaRPr lang="en-US" sz="1800" kern="100" dirty="0">
              <a:latin typeface="Open Sans" panose="020B0606030504020204" pitchFamily="34" charset="0"/>
              <a:ea typeface="Open Sans" panose="020B0606030504020204" pitchFamily="34" charset="0"/>
              <a:cs typeface="Open Sans" panose="020B0606030504020204" pitchFamily="34" charset="0"/>
            </a:endParaRPr>
          </a:p>
          <a:p>
            <a:pPr marL="0" marR="0" indent="0">
              <a:lnSpc>
                <a:spcPct val="115000"/>
              </a:lnSpc>
              <a:spcBef>
                <a:spcPts val="0"/>
              </a:spcBef>
              <a:spcAft>
                <a:spcPts val="1000"/>
              </a:spcAft>
              <a:buNone/>
            </a:pPr>
            <a:endParaRPr lang="en-US" sz="1200" b="0" i="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1000"/>
              </a:spcAft>
              <a:buNone/>
            </a:pPr>
            <a:r>
              <a:rPr lang="en-US" sz="2000" i="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The data utilized in the processing of Pennsylvania Juvenile Court Judges’ Commission data</a:t>
            </a:r>
            <a:r>
              <a:rPr lang="en-US" sz="2000" i="1" kern="1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2000" i="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were generated by, belongs to and made available by the National Juvenile Court Data Archive, which is maintained by the National Center for Juvenile Justice in Pittsburgh, Pennsylvania, and supported by a grant from the Office of Juvenile Justice and Delinquency Prevention, U.S.</a:t>
            </a:r>
            <a:r>
              <a:rPr lang="en-US" sz="2000" i="1"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2000" i="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Department of Justice. </a:t>
            </a:r>
            <a:r>
              <a:rPr lang="en-US" sz="2000" i="0"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NCJJ</a:t>
            </a:r>
            <a:r>
              <a:rPr lang="en-US" sz="2000" i="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bears no responsibility for the analyses of interpretations presented therein.  Points of view or opinions contained within this document are those of the author and do not necessarily represent the  official position or policies of the Juvenile Court Judges’ Commission.</a:t>
            </a:r>
            <a:endParaRPr lang="en-US" sz="2000" kern="100" dirty="0">
              <a:effectLst/>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Tree>
    <p:extLst>
      <p:ext uri="{BB962C8B-B14F-4D97-AF65-F5344CB8AC3E}">
        <p14:creationId xmlns:p14="http://schemas.microsoft.com/office/powerpoint/2010/main" val="3152426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286FD-7144-7D27-65A7-CB4831769065}"/>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Methodology</a:t>
            </a:r>
          </a:p>
        </p:txBody>
      </p:sp>
      <p:sp>
        <p:nvSpPr>
          <p:cNvPr id="3" name="Content Placeholder 2">
            <a:extLst>
              <a:ext uri="{FF2B5EF4-FFF2-40B4-BE49-F238E27FC236}">
                <a16:creationId xmlns:a16="http://schemas.microsoft.com/office/drawing/2014/main" id="{D773E65A-0DF2-49DC-9F01-95A7DE9C6ECE}"/>
              </a:ext>
            </a:extLst>
          </p:cNvPr>
          <p:cNvSpPr>
            <a:spLocks noGrp="1"/>
          </p:cNvSpPr>
          <p:nvPr>
            <p:ph idx="1"/>
          </p:nvPr>
        </p:nvSpPr>
        <p:spPr>
          <a:xfrm>
            <a:off x="6096000" y="319489"/>
            <a:ext cx="5530714" cy="6643171"/>
          </a:xfrm>
        </p:spPr>
        <p:txBody>
          <a:bodyPr anchor="ctr">
            <a:norm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The Pennsylvania data files were obtained after executing an agreement with the  National Center for Juvenile Justice,  which was approved by the  Pennsylvania Juvenile Justice Commission. </a:t>
            </a:r>
          </a:p>
          <a:p>
            <a:r>
              <a:rPr lang="en-US" sz="2400" dirty="0">
                <a:latin typeface="Open Sans" panose="020B0606030504020204" pitchFamily="34" charset="0"/>
                <a:ea typeface="Open Sans" panose="020B0606030504020204" pitchFamily="34" charset="0"/>
                <a:cs typeface="Open Sans" panose="020B0606030504020204" pitchFamily="34" charset="0"/>
              </a:rPr>
              <a:t>The files contain data on cases after they are closed; therefore, using a file created in 2022, we used only  cases with an open date of 2019 or earlier. </a:t>
            </a:r>
          </a:p>
          <a:p>
            <a:r>
              <a:rPr lang="en-US" sz="2400" dirty="0">
                <a:latin typeface="Open Sans" panose="020B0606030504020204" pitchFamily="34" charset="0"/>
                <a:ea typeface="Open Sans" panose="020B0606030504020204" pitchFamily="34" charset="0"/>
                <a:cs typeface="Open Sans" panose="020B0606030504020204" pitchFamily="34" charset="0"/>
              </a:rPr>
              <a:t>This is an incidence study, not a recidivism study; the unit of observation is a charge.</a:t>
            </a:r>
            <a:r>
              <a:rPr lang="en-US" sz="20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4" name="Picture 3" descr="A person with their hands on their face&#10;&#10;Description automatically generated">
            <a:extLst>
              <a:ext uri="{FF2B5EF4-FFF2-40B4-BE49-F238E27FC236}">
                <a16:creationId xmlns:a16="http://schemas.microsoft.com/office/drawing/2014/main" id="{4E17D5CB-57B8-47CF-93C7-6B9405CCEADE}"/>
              </a:ext>
            </a:extLst>
          </p:cNvPr>
          <p:cNvPicPr>
            <a:picLocks noChangeAspect="1"/>
          </p:cNvPicPr>
          <p:nvPr/>
        </p:nvPicPr>
        <p:blipFill>
          <a:blip r:embed="rId2"/>
          <a:stretch>
            <a:fillRect/>
          </a:stretch>
        </p:blipFill>
        <p:spPr>
          <a:xfrm>
            <a:off x="-1564560" y="1305510"/>
            <a:ext cx="7267441" cy="4847397"/>
          </a:xfrm>
          <a:prstGeom prst="rect">
            <a:avLst/>
          </a:prstGeom>
        </p:spPr>
      </p:pic>
      <p:sp>
        <p:nvSpPr>
          <p:cNvPr id="5" name="Title 1">
            <a:extLst>
              <a:ext uri="{FF2B5EF4-FFF2-40B4-BE49-F238E27FC236}">
                <a16:creationId xmlns:a16="http://schemas.microsoft.com/office/drawing/2014/main" id="{FB1B60C3-336D-CC8E-7861-741A32CEE7A6}"/>
              </a:ext>
            </a:extLst>
          </p:cNvPr>
          <p:cNvSpPr txBox="1">
            <a:spLocks/>
          </p:cNvSpPr>
          <p:nvPr/>
        </p:nvSpPr>
        <p:spPr>
          <a:xfrm>
            <a:off x="2534798" y="423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Our Research Process</a:t>
            </a:r>
          </a:p>
        </p:txBody>
      </p:sp>
    </p:spTree>
    <p:extLst>
      <p:ext uri="{BB962C8B-B14F-4D97-AF65-F5344CB8AC3E}">
        <p14:creationId xmlns:p14="http://schemas.microsoft.com/office/powerpoint/2010/main" val="238364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E6C57">
            <a:alpha val="50000"/>
          </a:srgbClr>
        </a:solidFill>
        <a:effectLst/>
      </p:bgPr>
    </p:bg>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B49B0785-83BA-05AA-5963-85AEA183F4C3}"/>
              </a:ext>
            </a:extLst>
          </p:cNvPr>
          <p:cNvGraphicFramePr>
            <a:graphicFrameLocks noGrp="1"/>
          </p:cNvGraphicFramePr>
          <p:nvPr>
            <p:ph idx="1"/>
            <p:extLst>
              <p:ext uri="{D42A27DB-BD31-4B8C-83A1-F6EECF244321}">
                <p14:modId xmlns:p14="http://schemas.microsoft.com/office/powerpoint/2010/main" val="910383372"/>
              </p:ext>
            </p:extLst>
          </p:nvPr>
        </p:nvGraphicFramePr>
        <p:xfrm>
          <a:off x="837817" y="331470"/>
          <a:ext cx="10515600" cy="57883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01835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E6C57"/>
        </a:solidFill>
        <a:effectLst/>
      </p:bgPr>
    </p:bg>
    <p:spTree>
      <p:nvGrpSpPr>
        <p:cNvPr id="1" name=""/>
        <p:cNvGrpSpPr/>
        <p:nvPr/>
      </p:nvGrpSpPr>
      <p:grpSpPr>
        <a:xfrm>
          <a:off x="0" y="0"/>
          <a:ext cx="0" cy="0"/>
          <a:chOff x="0" y="0"/>
          <a:chExt cx="0" cy="0"/>
        </a:xfrm>
      </p:grpSpPr>
      <p:pic>
        <p:nvPicPr>
          <p:cNvPr id="4" name="Content Placeholder 3" descr="A graph of different colored lines&#10;&#10;Description automatically generated">
            <a:extLst>
              <a:ext uri="{FF2B5EF4-FFF2-40B4-BE49-F238E27FC236}">
                <a16:creationId xmlns:a16="http://schemas.microsoft.com/office/drawing/2014/main" id="{95E1214C-F923-A92F-5FB8-693AA9ED26ED}"/>
              </a:ext>
            </a:extLst>
          </p:cNvPr>
          <p:cNvPicPr>
            <a:picLocks noGrp="1" noChangeAspect="1"/>
          </p:cNvPicPr>
          <p:nvPr>
            <p:ph idx="1"/>
          </p:nvPr>
        </p:nvPicPr>
        <p:blipFill>
          <a:blip r:embed="rId2"/>
          <a:stretch>
            <a:fillRect/>
          </a:stretch>
        </p:blipFill>
        <p:spPr>
          <a:xfrm>
            <a:off x="515154" y="457200"/>
            <a:ext cx="11161691" cy="5943600"/>
          </a:xfrm>
          <a:prstGeom prst="rect">
            <a:avLst/>
          </a:prstGeom>
        </p:spPr>
      </p:pic>
    </p:spTree>
    <p:extLst>
      <p:ext uri="{BB962C8B-B14F-4D97-AF65-F5344CB8AC3E}">
        <p14:creationId xmlns:p14="http://schemas.microsoft.com/office/powerpoint/2010/main" val="1519037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A480D-8310-0828-2386-5A995A05E1F0}"/>
              </a:ext>
            </a:extLst>
          </p:cNvPr>
          <p:cNvSpPr>
            <a:spLocks noGrp="1"/>
          </p:cNvSpPr>
          <p:nvPr>
            <p:ph type="title"/>
          </p:nvPr>
        </p:nvSpPr>
        <p:spPr>
          <a:xfrm>
            <a:off x="1496036" y="856904"/>
            <a:ext cx="5647325" cy="805784"/>
          </a:xfrm>
        </p:spPr>
        <p:txBody>
          <a:bodyPr vert="horz" lIns="91440" tIns="45720" rIns="91440" bIns="45720" rtlCol="0" anchor="b">
            <a:normAutofit fontScale="90000"/>
          </a:bodyPr>
          <a:lstStyle/>
          <a:p>
            <a:r>
              <a:rPr lang="en-US" sz="4800" dirty="0">
                <a:solidFill>
                  <a:srgbClr val="A71221"/>
                </a:solidFill>
                <a:latin typeface="Open Sans" panose="020B0606030504020204" pitchFamily="34" charset="0"/>
                <a:ea typeface="Open Sans" panose="020B0606030504020204" pitchFamily="34" charset="0"/>
                <a:cs typeface="Open Sans" panose="020B0606030504020204" pitchFamily="34" charset="0"/>
              </a:rPr>
              <a:t>Download the </a:t>
            </a:r>
            <a:br>
              <a:rPr lang="en-US" sz="4800" dirty="0">
                <a:solidFill>
                  <a:srgbClr val="A71221"/>
                </a:solidFill>
                <a:latin typeface="Open Sans" panose="020B0606030504020204" pitchFamily="34" charset="0"/>
                <a:ea typeface="Open Sans" panose="020B0606030504020204" pitchFamily="34" charset="0"/>
                <a:cs typeface="Open Sans" panose="020B0606030504020204" pitchFamily="34" charset="0"/>
              </a:rPr>
            </a:br>
            <a:r>
              <a:rPr lang="en-US" sz="4800" dirty="0">
                <a:solidFill>
                  <a:srgbClr val="A71221"/>
                </a:solidFill>
                <a:latin typeface="Open Sans" panose="020B0606030504020204" pitchFamily="34" charset="0"/>
                <a:ea typeface="Open Sans" panose="020B0606030504020204" pitchFamily="34" charset="0"/>
                <a:cs typeface="Open Sans" panose="020B0606030504020204" pitchFamily="34" charset="0"/>
              </a:rPr>
              <a:t>Issues in Brief</a:t>
            </a:r>
          </a:p>
        </p:txBody>
      </p:sp>
      <p:sp>
        <p:nvSpPr>
          <p:cNvPr id="9" name="TextBox 8">
            <a:extLst>
              <a:ext uri="{FF2B5EF4-FFF2-40B4-BE49-F238E27FC236}">
                <a16:creationId xmlns:a16="http://schemas.microsoft.com/office/drawing/2014/main" id="{52D7A8D2-863B-BD91-5A12-2880C42CF336}"/>
              </a:ext>
            </a:extLst>
          </p:cNvPr>
          <p:cNvSpPr txBox="1"/>
          <p:nvPr/>
        </p:nvSpPr>
        <p:spPr>
          <a:xfrm>
            <a:off x="286439" y="1767979"/>
            <a:ext cx="6657008" cy="830997"/>
          </a:xfrm>
          <a:prstGeom prst="rect">
            <a:avLst/>
          </a:prstGeom>
          <a:noFill/>
        </p:spPr>
        <p:txBody>
          <a:bodyPr wrap="square" rtlCol="0">
            <a:spAutoFit/>
          </a:bodyPr>
          <a:lstStyle/>
          <a:p>
            <a:pPr algn="ctr"/>
            <a:r>
              <a:rPr lang="en-US" sz="2400" b="1" dirty="0">
                <a:latin typeface="Open Sans" panose="020B0606030504020204" pitchFamily="34" charset="0"/>
                <a:ea typeface="Open Sans" panose="020B0606030504020204" pitchFamily="34" charset="0"/>
                <a:cs typeface="Open Sans" panose="020B0606030504020204" pitchFamily="34" charset="0"/>
              </a:rPr>
              <a:t>It is also available through the conference app as a handout for this session</a:t>
            </a:r>
          </a:p>
        </p:txBody>
      </p:sp>
      <p:pic>
        <p:nvPicPr>
          <p:cNvPr id="4" name="Picture 3">
            <a:extLst>
              <a:ext uri="{FF2B5EF4-FFF2-40B4-BE49-F238E27FC236}">
                <a16:creationId xmlns:a16="http://schemas.microsoft.com/office/drawing/2014/main" id="{62C69E28-BA67-A21D-A0EA-84E4C34A8576}"/>
              </a:ext>
            </a:extLst>
          </p:cNvPr>
          <p:cNvPicPr>
            <a:picLocks noChangeAspect="1"/>
          </p:cNvPicPr>
          <p:nvPr/>
        </p:nvPicPr>
        <p:blipFill>
          <a:blip r:embed="rId2"/>
          <a:stretch>
            <a:fillRect/>
          </a:stretch>
        </p:blipFill>
        <p:spPr>
          <a:xfrm>
            <a:off x="1627051" y="2809559"/>
            <a:ext cx="3621504" cy="3567178"/>
          </a:xfrm>
          <a:prstGeom prst="rect">
            <a:avLst/>
          </a:prstGeom>
        </p:spPr>
      </p:pic>
      <p:pic>
        <p:nvPicPr>
          <p:cNvPr id="11" name="Picture 10" descr="A person standing on a bridge&#10;&#10;Description automatically generated">
            <a:extLst>
              <a:ext uri="{FF2B5EF4-FFF2-40B4-BE49-F238E27FC236}">
                <a16:creationId xmlns:a16="http://schemas.microsoft.com/office/drawing/2014/main" id="{B6EBEFD8-43C8-E252-AE00-E45335FE236B}"/>
              </a:ext>
            </a:extLst>
          </p:cNvPr>
          <p:cNvPicPr>
            <a:picLocks noChangeAspect="1"/>
          </p:cNvPicPr>
          <p:nvPr/>
        </p:nvPicPr>
        <p:blipFill>
          <a:blip r:embed="rId3"/>
          <a:stretch>
            <a:fillRect/>
          </a:stretch>
        </p:blipFill>
        <p:spPr>
          <a:xfrm>
            <a:off x="7343275" y="150394"/>
            <a:ext cx="4657110" cy="6557211"/>
          </a:xfrm>
          <a:prstGeom prst="rect">
            <a:avLst/>
          </a:prstGeom>
        </p:spPr>
      </p:pic>
    </p:spTree>
    <p:extLst>
      <p:ext uri="{BB962C8B-B14F-4D97-AF65-F5344CB8AC3E}">
        <p14:creationId xmlns:p14="http://schemas.microsoft.com/office/powerpoint/2010/main" val="2471413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E6C57">
            <a:alpha val="69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2DAAF6-2868-A520-A6C1-89ADB1AEE720}"/>
              </a:ext>
            </a:extLst>
          </p:cNvPr>
          <p:cNvSpPr>
            <a:spLocks noGrp="1"/>
          </p:cNvSpPr>
          <p:nvPr>
            <p:ph idx="1"/>
          </p:nvPr>
        </p:nvSpPr>
        <p:spPr>
          <a:xfrm>
            <a:off x="1245870" y="1367874"/>
            <a:ext cx="10097703" cy="5546047"/>
          </a:xfrm>
        </p:spPr>
        <p:txBody>
          <a:bodyPr anchor="ctr">
            <a:normAutofit/>
          </a:bodyPr>
          <a:lstStyle/>
          <a:p>
            <a:r>
              <a:rPr lang="en-US" kern="1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To test the importance of registration as a predictor of the number of sex-related charges during this 10-year period, we ran a regression analysis using the dataset adjusted for lagged cases, with a 0/1 dummy variable for the presence or absence of the registration requirement. </a:t>
            </a:r>
          </a:p>
          <a:p>
            <a:pPr marL="0" indent="0">
              <a:buNone/>
            </a:pPr>
            <a:endParaRPr lang="en-US" sz="1100" kern="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kern="1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There was no statistical significance for the registration variable when the model included the year (t=-.624, sig. 552) or when run as a bivariate model with the dependent variable (t=-756, sig=.472). </a:t>
            </a:r>
          </a:p>
          <a:p>
            <a:endParaRPr lang="en-US" sz="2000" dirty="0"/>
          </a:p>
        </p:txBody>
      </p:sp>
      <p:sp>
        <p:nvSpPr>
          <p:cNvPr id="4" name="Title 1">
            <a:extLst>
              <a:ext uri="{FF2B5EF4-FFF2-40B4-BE49-F238E27FC236}">
                <a16:creationId xmlns:a16="http://schemas.microsoft.com/office/drawing/2014/main" id="{13040C4D-9F39-CD41-8AB0-816905A34199}"/>
              </a:ext>
            </a:extLst>
          </p:cNvPr>
          <p:cNvSpPr txBox="1">
            <a:spLocks/>
          </p:cNvSpPr>
          <p:nvPr/>
        </p:nvSpPr>
        <p:spPr>
          <a:xfrm>
            <a:off x="1559806" y="1304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Additional Analyses</a:t>
            </a:r>
          </a:p>
        </p:txBody>
      </p:sp>
    </p:spTree>
    <p:extLst>
      <p:ext uri="{BB962C8B-B14F-4D97-AF65-F5344CB8AC3E}">
        <p14:creationId xmlns:p14="http://schemas.microsoft.com/office/powerpoint/2010/main" val="278872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E6C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6732A-7CB4-6988-7E4A-D385D37DED1A}"/>
              </a:ext>
            </a:extLst>
          </p:cNvPr>
          <p:cNvSpPr>
            <a:spLocks noGrp="1"/>
          </p:cNvSpPr>
          <p:nvPr>
            <p:ph type="title"/>
          </p:nvPr>
        </p:nvSpPr>
        <p:spPr>
          <a:xfrm>
            <a:off x="709093" y="2208882"/>
            <a:ext cx="3201366" cy="2013350"/>
          </a:xfrm>
        </p:spPr>
        <p:txBody>
          <a:bodyPr anchor="b">
            <a:normAutofit/>
          </a:bodyPr>
          <a:lstStyle/>
          <a:p>
            <a:pPr algn="ctr"/>
            <a:r>
              <a:rPr lang="en-US" sz="4000" b="1" kern="10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Abstract of Findings</a:t>
            </a:r>
            <a:br>
              <a:rPr lang="en-US" sz="4000"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endParaRPr lang="en-US" sz="4000" dirty="0">
              <a:solidFill>
                <a:srgbClr val="FFFFFF"/>
              </a:solidFill>
            </a:endParaRPr>
          </a:p>
        </p:txBody>
      </p:sp>
      <p:sp>
        <p:nvSpPr>
          <p:cNvPr id="3" name="Content Placeholder 2">
            <a:extLst>
              <a:ext uri="{FF2B5EF4-FFF2-40B4-BE49-F238E27FC236}">
                <a16:creationId xmlns:a16="http://schemas.microsoft.com/office/drawing/2014/main" id="{072DAAF6-2868-A520-A6C1-89ADB1AEE720}"/>
              </a:ext>
            </a:extLst>
          </p:cNvPr>
          <p:cNvSpPr>
            <a:spLocks noGrp="1"/>
          </p:cNvSpPr>
          <p:nvPr>
            <p:ph idx="1"/>
          </p:nvPr>
        </p:nvSpPr>
        <p:spPr>
          <a:xfrm>
            <a:off x="4503421" y="878080"/>
            <a:ext cx="6862186" cy="5546047"/>
          </a:xfrm>
        </p:spPr>
        <p:txBody>
          <a:bodyPr anchor="ctr">
            <a:normAutofit/>
          </a:bodyPr>
          <a:lstStyle/>
          <a:p>
            <a:r>
              <a:rPr lang="en-US" sz="2400" kern="1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 trend in the incidence of sex related charges in Pennsylvania Juvenile Court did not change after a Pennsylvania State Supreme Court Ruling in 2014 discontinued the practice of placing youth on sex offender registries.  </a:t>
            </a:r>
          </a:p>
          <a:p>
            <a:pPr marL="0" indent="0">
              <a:buNone/>
            </a:pPr>
            <a:endParaRPr lang="en-US" sz="2000" kern="1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r>
              <a:rPr lang="en-US" sz="2400" kern="1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 trend in sex-related juvenile court referrals generally mirrors the trend for all juvenile court referrals. </a:t>
            </a:r>
            <a:endParaRPr lang="en-US" sz="2400" kern="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kern="1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r>
              <a:rPr lang="en-US" sz="2400" kern="1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These findings support the work of researchers and advocates who urge an end to the practice of placing juveniles on sex-offender registries. </a:t>
            </a:r>
          </a:p>
          <a:p>
            <a:endParaRPr lang="en-US" sz="2000" dirty="0"/>
          </a:p>
        </p:txBody>
      </p:sp>
    </p:spTree>
    <p:extLst>
      <p:ext uri="{BB962C8B-B14F-4D97-AF65-F5344CB8AC3E}">
        <p14:creationId xmlns:p14="http://schemas.microsoft.com/office/powerpoint/2010/main" val="341292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E6C57">
            <a:alpha val="7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516D7-4FB0-F2E3-0AE1-7E1EC23A964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95DF87A-031E-E39D-3425-17243B91AD05}"/>
              </a:ext>
            </a:extLst>
          </p:cNvPr>
          <p:cNvSpPr>
            <a:spLocks noGrp="1"/>
          </p:cNvSpPr>
          <p:nvPr>
            <p:ph idx="1"/>
          </p:nvPr>
        </p:nvSpPr>
        <p:spPr/>
        <p:txBody>
          <a:bodyPr/>
          <a:lstStyle/>
          <a:p>
            <a:endParaRPr lang="en-US" dirty="0"/>
          </a:p>
        </p:txBody>
      </p:sp>
      <p:graphicFrame>
        <p:nvGraphicFramePr>
          <p:cNvPr id="4" name="Table 3">
            <a:extLst>
              <a:ext uri="{FF2B5EF4-FFF2-40B4-BE49-F238E27FC236}">
                <a16:creationId xmlns:a16="http://schemas.microsoft.com/office/drawing/2014/main" id="{7665867B-D68C-7F45-0B79-7996B68A319C}"/>
              </a:ext>
            </a:extLst>
          </p:cNvPr>
          <p:cNvGraphicFramePr>
            <a:graphicFrameLocks noGrp="1"/>
          </p:cNvGraphicFramePr>
          <p:nvPr>
            <p:extLst>
              <p:ext uri="{D42A27DB-BD31-4B8C-83A1-F6EECF244321}">
                <p14:modId xmlns:p14="http://schemas.microsoft.com/office/powerpoint/2010/main" val="2722896424"/>
              </p:ext>
            </p:extLst>
          </p:nvPr>
        </p:nvGraphicFramePr>
        <p:xfrm>
          <a:off x="262569" y="230188"/>
          <a:ext cx="11666862" cy="5946775"/>
        </p:xfrm>
        <a:graphic>
          <a:graphicData uri="http://schemas.openxmlformats.org/drawingml/2006/table">
            <a:tbl>
              <a:tblPr firstRow="1" bandRow="1">
                <a:tableStyleId>{5C22544A-7EE6-4342-B048-85BDC9FD1C3A}</a:tableStyleId>
              </a:tblPr>
              <a:tblGrid>
                <a:gridCol w="5508434">
                  <a:extLst>
                    <a:ext uri="{9D8B030D-6E8A-4147-A177-3AD203B41FA5}">
                      <a16:colId xmlns:a16="http://schemas.microsoft.com/office/drawing/2014/main" val="126714779"/>
                    </a:ext>
                  </a:extLst>
                </a:gridCol>
                <a:gridCol w="6158428">
                  <a:extLst>
                    <a:ext uri="{9D8B030D-6E8A-4147-A177-3AD203B41FA5}">
                      <a16:colId xmlns:a16="http://schemas.microsoft.com/office/drawing/2014/main" val="354818185"/>
                    </a:ext>
                  </a:extLst>
                </a:gridCol>
              </a:tblGrid>
              <a:tr h="608793">
                <a:tc>
                  <a:txBody>
                    <a:bodyPr/>
                    <a:lstStyle/>
                    <a:p>
                      <a:pPr algn="ctr"/>
                      <a:r>
                        <a:rPr lang="en-US" sz="2800" dirty="0">
                          <a:latin typeface="Open Sans" panose="020B0606030504020204" pitchFamily="34" charset="0"/>
                          <a:ea typeface="Open Sans" panose="020B0606030504020204" pitchFamily="34" charset="0"/>
                          <a:cs typeface="Open Sans" panose="020B0606030504020204" pitchFamily="34" charset="0"/>
                        </a:rPr>
                        <a:t>Confounding Policy Issues</a:t>
                      </a:r>
                    </a:p>
                  </a:txBody>
                  <a:tcPr>
                    <a:solidFill>
                      <a:srgbClr val="2E6C57"/>
                    </a:solidFill>
                  </a:tcPr>
                </a:tc>
                <a:tc>
                  <a:txBody>
                    <a:bodyPr/>
                    <a:lstStyle/>
                    <a:p>
                      <a:pPr algn="ctr"/>
                      <a:r>
                        <a:rPr lang="en-US" sz="2800" dirty="0">
                          <a:latin typeface="Open Sans" panose="020B0606030504020204" pitchFamily="34" charset="0"/>
                          <a:ea typeface="Open Sans" panose="020B0606030504020204" pitchFamily="34" charset="0"/>
                          <a:cs typeface="Open Sans" panose="020B0606030504020204" pitchFamily="34" charset="0"/>
                        </a:rPr>
                        <a:t>Description</a:t>
                      </a:r>
                    </a:p>
                  </a:txBody>
                  <a:tcPr>
                    <a:solidFill>
                      <a:srgbClr val="2E6C57"/>
                    </a:solidFill>
                  </a:tcPr>
                </a:tc>
                <a:extLst>
                  <a:ext uri="{0D108BD9-81ED-4DB2-BD59-A6C34878D82A}">
                    <a16:rowId xmlns:a16="http://schemas.microsoft.com/office/drawing/2014/main" val="4007615101"/>
                  </a:ext>
                </a:extLst>
              </a:tr>
              <a:tr h="2024626">
                <a:tc>
                  <a:txBody>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Registries as Crime Control Theater</a:t>
                      </a:r>
                    </a:p>
                  </a:txBody>
                  <a:tcPr/>
                </a:tc>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Refers to the issue of public policies or programs which have been found to have no effect but are too popular with the public to terminate</a:t>
                      </a:r>
                    </a:p>
                  </a:txBody>
                  <a:tcPr/>
                </a:tc>
                <a:extLst>
                  <a:ext uri="{0D108BD9-81ED-4DB2-BD59-A6C34878D82A}">
                    <a16:rowId xmlns:a16="http://schemas.microsoft.com/office/drawing/2014/main" val="232333077"/>
                  </a:ext>
                </a:extLst>
              </a:tr>
              <a:tr h="2046485">
                <a:tc>
                  <a:txBody>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Wide Variation Between States</a:t>
                      </a:r>
                    </a:p>
                  </a:txBody>
                  <a:tcPr/>
                </a:tc>
                <a:tc>
                  <a:txBody>
                    <a:bodyPr/>
                    <a:lstStyle/>
                    <a:p>
                      <a:pPr lvl="0"/>
                      <a:r>
                        <a:rPr lang="en-US" sz="2400" dirty="0">
                          <a:latin typeface="Open Sans" panose="020B0606030504020204" pitchFamily="34" charset="0"/>
                          <a:ea typeface="Open Sans" panose="020B0606030504020204" pitchFamily="34" charset="0"/>
                          <a:cs typeface="Open Sans" panose="020B0606030504020204" pitchFamily="34" charset="0"/>
                        </a:rPr>
                        <a:t>In the laws, policies or procedures</a:t>
                      </a:r>
                    </a:p>
                    <a:p>
                      <a:pPr lvl="0"/>
                      <a:r>
                        <a:rPr lang="en-US" sz="2400" dirty="0">
                          <a:latin typeface="Open Sans" panose="020B0606030504020204" pitchFamily="34" charset="0"/>
                          <a:ea typeface="Open Sans" panose="020B0606030504020204" pitchFamily="34" charset="0"/>
                          <a:cs typeface="Open Sans" panose="020B0606030504020204" pitchFamily="34" charset="0"/>
                        </a:rPr>
                        <a:t>In judicial approaches</a:t>
                      </a:r>
                    </a:p>
                    <a:p>
                      <a:pPr lvl="0"/>
                      <a:r>
                        <a:rPr lang="en-US" sz="2400" dirty="0">
                          <a:latin typeface="Open Sans" panose="020B0606030504020204" pitchFamily="34" charset="0"/>
                          <a:ea typeface="Open Sans" panose="020B0606030504020204" pitchFamily="34" charset="0"/>
                          <a:cs typeface="Open Sans" panose="020B0606030504020204" pitchFamily="34" charset="0"/>
                        </a:rPr>
                        <a:t>In assessing risk</a:t>
                      </a:r>
                    </a:p>
                    <a:p>
                      <a:pPr lvl="0"/>
                      <a:r>
                        <a:rPr lang="en-US" sz="2400" dirty="0">
                          <a:latin typeface="Open Sans" panose="020B0606030504020204" pitchFamily="34" charset="0"/>
                          <a:ea typeface="Open Sans" panose="020B0606030504020204" pitchFamily="34" charset="0"/>
                          <a:cs typeface="Open Sans" panose="020B0606030504020204" pitchFamily="34" charset="0"/>
                        </a:rPr>
                        <a:t>In updating laws to reflect court cases</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926247186"/>
                  </a:ext>
                </a:extLst>
              </a:tr>
              <a:tr h="1266871">
                <a:tc>
                  <a:txBody>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Challenges in Promoting Legal Changes</a:t>
                      </a:r>
                    </a:p>
                  </a:txBody>
                  <a:tcPr/>
                </a:tc>
                <a:tc>
                  <a:txBody>
                    <a:bodyPr/>
                    <a:lstStyle/>
                    <a:p>
                      <a:r>
                        <a:rPr lang="en-US" sz="2400" dirty="0">
                          <a:latin typeface="Open Sans" panose="020B0606030504020204" pitchFamily="34" charset="0"/>
                          <a:ea typeface="Open Sans" panose="020B0606030504020204" pitchFamily="34" charset="0"/>
                          <a:cs typeface="Open Sans" panose="020B0606030504020204" pitchFamily="34" charset="0"/>
                        </a:rPr>
                        <a:t>No one want to be seen as soft on sex offenders or for not protecting children</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204979783"/>
                  </a:ext>
                </a:extLst>
              </a:tr>
            </a:tbl>
          </a:graphicData>
        </a:graphic>
      </p:graphicFrame>
    </p:spTree>
    <p:extLst>
      <p:ext uri="{BB962C8B-B14F-4D97-AF65-F5344CB8AC3E}">
        <p14:creationId xmlns:p14="http://schemas.microsoft.com/office/powerpoint/2010/main" val="3461367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E6C57">
            <a:alpha val="82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F7F832-E2C5-8151-257C-EE868C623C58}"/>
              </a:ext>
            </a:extLst>
          </p:cNvPr>
          <p:cNvSpPr>
            <a:spLocks noGrp="1"/>
          </p:cNvSpPr>
          <p:nvPr>
            <p:ph sz="half" idx="1"/>
          </p:nvPr>
        </p:nvSpPr>
        <p:spPr>
          <a:xfrm>
            <a:off x="4547697" y="528810"/>
            <a:ext cx="7229334" cy="5894024"/>
          </a:xfrm>
        </p:spPr>
        <p:txBody>
          <a:bodyPr>
            <a:normAutofit fontScale="92500" lnSpcReduction="20000"/>
          </a:bodyPr>
          <a:lstStyle/>
          <a:p>
            <a:r>
              <a:rPr lang="en-US" sz="3600" dirty="0"/>
              <a:t>Reframing youth with problematic sexual behaviors as a public health problem</a:t>
            </a:r>
          </a:p>
          <a:p>
            <a:pPr marL="0" indent="0">
              <a:buNone/>
            </a:pPr>
            <a:endParaRPr lang="en-US" sz="300" dirty="0"/>
          </a:p>
          <a:p>
            <a:r>
              <a:rPr lang="en-US" sz="3600" dirty="0">
                <a:latin typeface="Open Sans" panose="020B0606030504020204" pitchFamily="34" charset="0"/>
                <a:ea typeface="Open Sans" panose="020B0606030504020204" pitchFamily="34" charset="0"/>
                <a:cs typeface="Open Sans" panose="020B0606030504020204" pitchFamily="34" charset="0"/>
              </a:rPr>
              <a:t>Promoting evidenced based treatment</a:t>
            </a:r>
          </a:p>
          <a:p>
            <a:pPr marL="0" indent="0">
              <a:buNone/>
            </a:pPr>
            <a:endParaRPr lang="en-US" sz="400" dirty="0">
              <a:latin typeface="Open Sans" panose="020B0606030504020204" pitchFamily="34" charset="0"/>
              <a:ea typeface="Open Sans" panose="020B0606030504020204" pitchFamily="34" charset="0"/>
              <a:cs typeface="Open Sans" panose="020B0606030504020204" pitchFamily="34" charset="0"/>
            </a:endParaRPr>
          </a:p>
          <a:p>
            <a:r>
              <a:rPr lang="en-US" sz="3600" dirty="0">
                <a:latin typeface="Open Sans" panose="020B0606030504020204" pitchFamily="34" charset="0"/>
                <a:ea typeface="Open Sans" panose="020B0606030504020204" pitchFamily="34" charset="0"/>
                <a:cs typeface="Open Sans" panose="020B0606030504020204" pitchFamily="34" charset="0"/>
              </a:rPr>
              <a:t>Trying youth as adults</a:t>
            </a:r>
          </a:p>
          <a:p>
            <a:pPr marL="0" indent="0">
              <a:buNone/>
            </a:pPr>
            <a:endParaRPr lang="en-US" sz="400" dirty="0">
              <a:latin typeface="Open Sans" panose="020B0606030504020204" pitchFamily="34" charset="0"/>
              <a:ea typeface="Open Sans" panose="020B0606030504020204" pitchFamily="34" charset="0"/>
              <a:cs typeface="Open Sans" panose="020B0606030504020204" pitchFamily="34" charset="0"/>
            </a:endParaRPr>
          </a:p>
          <a:p>
            <a:r>
              <a:rPr lang="en-US" sz="3600" dirty="0">
                <a:latin typeface="Open Sans" panose="020B0606030504020204" pitchFamily="34" charset="0"/>
                <a:ea typeface="Open Sans" panose="020B0606030504020204" pitchFamily="34" charset="0"/>
                <a:cs typeface="Open Sans" panose="020B0606030504020204" pitchFamily="34" charset="0"/>
              </a:rPr>
              <a:t>Have the number of cases  changed in the states who have changed their policies about registration and notification for youth?</a:t>
            </a:r>
          </a:p>
          <a:p>
            <a:pPr lvl="1"/>
            <a:r>
              <a:rPr lang="en-US" sz="3200" dirty="0">
                <a:latin typeface="Open Sans" panose="020B0606030504020204" pitchFamily="34" charset="0"/>
                <a:ea typeface="Open Sans" panose="020B0606030504020204" pitchFamily="34" charset="0"/>
                <a:cs typeface="Open Sans" panose="020B0606030504020204" pitchFamily="34" charset="0"/>
              </a:rPr>
              <a:t>PA data shows it has not</a:t>
            </a:r>
          </a:p>
          <a:p>
            <a:pPr lvl="1"/>
            <a:r>
              <a:rPr lang="en-US" sz="3200" dirty="0">
                <a:latin typeface="Open Sans" panose="020B0606030504020204" pitchFamily="34" charset="0"/>
                <a:ea typeface="Open Sans" panose="020B0606030504020204" pitchFamily="34" charset="0"/>
                <a:cs typeface="Open Sans" panose="020B0606030504020204" pitchFamily="34" charset="0"/>
              </a:rPr>
              <a:t>Other state data coming soon</a:t>
            </a:r>
          </a:p>
          <a:p>
            <a:endParaRPr lang="en-US" sz="3600" dirty="0"/>
          </a:p>
        </p:txBody>
      </p:sp>
      <p:sp>
        <p:nvSpPr>
          <p:cNvPr id="2" name="Title 1">
            <a:extLst>
              <a:ext uri="{FF2B5EF4-FFF2-40B4-BE49-F238E27FC236}">
                <a16:creationId xmlns:a16="http://schemas.microsoft.com/office/drawing/2014/main" id="{0F825D85-6EA0-3543-0E9D-84C4E80CC8F5}"/>
              </a:ext>
            </a:extLst>
          </p:cNvPr>
          <p:cNvSpPr>
            <a:spLocks noGrp="1"/>
          </p:cNvSpPr>
          <p:nvPr>
            <p:ph type="title"/>
          </p:nvPr>
        </p:nvSpPr>
        <p:spPr>
          <a:xfrm>
            <a:off x="0" y="0"/>
            <a:ext cx="3999123" cy="6960870"/>
          </a:xfrm>
          <a:solidFill>
            <a:schemeClr val="tx1">
              <a:alpha val="50000"/>
            </a:schemeClr>
          </a:solidFill>
        </p:spPr>
        <p:txBody>
          <a:bodyPr anchor="t">
            <a:noAutofit/>
          </a:bodyPr>
          <a:lstStyle/>
          <a:p>
            <a:pPr algn="ctr"/>
            <a:br>
              <a:rPr 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rPr>
            </a:br>
            <a:br>
              <a:rPr 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rPr>
            </a:br>
            <a:br>
              <a:rPr 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rPr>
            </a:br>
            <a:br>
              <a:rPr 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2E6C57"/>
                </a:solidFill>
                <a:latin typeface="Open Sans" panose="020B0606030504020204" pitchFamily="34" charset="0"/>
                <a:ea typeface="Open Sans" panose="020B0606030504020204" pitchFamily="34" charset="0"/>
                <a:cs typeface="Open Sans" panose="020B0606030504020204" pitchFamily="34" charset="0"/>
              </a:rPr>
              <a:t>Current Issues for Advocacy</a:t>
            </a:r>
          </a:p>
        </p:txBody>
      </p:sp>
    </p:spTree>
    <p:extLst>
      <p:ext uri="{BB962C8B-B14F-4D97-AF65-F5344CB8AC3E}">
        <p14:creationId xmlns:p14="http://schemas.microsoft.com/office/powerpoint/2010/main" val="960811116"/>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9769" y="236863"/>
            <a:ext cx="10515600" cy="1325563"/>
          </a:xfrm>
        </p:spPr>
        <p:txBody>
          <a:bodyPr>
            <a:normAutofit/>
          </a:bodyPr>
          <a:lstStyle/>
          <a:p>
            <a:r>
              <a:rPr lang="en-US" sz="4000" b="1" dirty="0">
                <a:solidFill>
                  <a:srgbClr val="2E6C57"/>
                </a:solidFill>
                <a:latin typeface="Open Sans" panose="020B0606030504020204" pitchFamily="34" charset="0"/>
                <a:ea typeface="Open Sans" panose="020B0606030504020204" pitchFamily="34" charset="0"/>
                <a:cs typeface="Open Sans" panose="020B0606030504020204" pitchFamily="34" charset="0"/>
              </a:rPr>
              <a:t>Take Aways:  </a:t>
            </a:r>
            <a:br>
              <a:rPr lang="en-US" sz="4000" b="1" dirty="0">
                <a:solidFill>
                  <a:srgbClr val="2E6C57"/>
                </a:solidFill>
                <a:latin typeface="Open Sans" panose="020B0606030504020204" pitchFamily="34" charset="0"/>
                <a:ea typeface="Open Sans" panose="020B0606030504020204" pitchFamily="34" charset="0"/>
                <a:cs typeface="Open Sans" panose="020B0606030504020204" pitchFamily="34" charset="0"/>
              </a:rPr>
            </a:br>
            <a:r>
              <a:rPr lang="en-US" sz="4000" b="1" dirty="0">
                <a:solidFill>
                  <a:srgbClr val="2E6C57"/>
                </a:solidFill>
                <a:latin typeface="Open Sans" panose="020B0606030504020204" pitchFamily="34" charset="0"/>
                <a:ea typeface="Open Sans" panose="020B0606030504020204" pitchFamily="34" charset="0"/>
                <a:cs typeface="Open Sans" panose="020B0606030504020204" pitchFamily="34" charset="0"/>
              </a:rPr>
              <a:t>Potential applications to your work </a:t>
            </a:r>
          </a:p>
        </p:txBody>
      </p:sp>
      <p:sp>
        <p:nvSpPr>
          <p:cNvPr id="3" name="Content Placeholder 2"/>
          <p:cNvSpPr>
            <a:spLocks noGrp="1"/>
          </p:cNvSpPr>
          <p:nvPr>
            <p:ph idx="1"/>
          </p:nvPr>
        </p:nvSpPr>
        <p:spPr>
          <a:xfrm>
            <a:off x="719769" y="1693422"/>
            <a:ext cx="10752462" cy="4795512"/>
          </a:xfrm>
          <a:solidFill>
            <a:srgbClr val="2E6C57">
              <a:alpha val="40000"/>
            </a:srgbClr>
          </a:solidFill>
        </p:spPr>
        <p:txBody>
          <a:bodyPr>
            <a:normAutofit fontScale="92500" lnSpcReduction="10000"/>
          </a:bodyPr>
          <a:lstStyle/>
          <a:p>
            <a:endParaRPr lang="en-US" b="1" dirty="0">
              <a:solidFill>
                <a:srgbClr val="2E6C57"/>
              </a:solidFill>
              <a:latin typeface="Open Sans" panose="020B0606030504020204" pitchFamily="34" charset="0"/>
              <a:ea typeface="Open Sans" panose="020B0606030504020204" pitchFamily="34" charset="0"/>
              <a:cs typeface="Open Sans" panose="020B0606030504020204" pitchFamily="34" charset="0"/>
            </a:endParaRPr>
          </a:p>
          <a:p>
            <a:r>
              <a:rPr lang="en-US" b="1" dirty="0">
                <a:solidFill>
                  <a:srgbClr val="2E6C57"/>
                </a:solidFill>
                <a:latin typeface="Open Sans" panose="020B0606030504020204" pitchFamily="34" charset="0"/>
                <a:ea typeface="Open Sans" panose="020B0606030504020204" pitchFamily="34" charset="0"/>
                <a:cs typeface="Open Sans" panose="020B0606030504020204" pitchFamily="34" charset="0"/>
              </a:rPr>
              <a:t>Sex Offender registries are NOT effective prevention tools!</a:t>
            </a:r>
          </a:p>
          <a:p>
            <a:pPr marL="0" indent="0">
              <a:buNone/>
            </a:pPr>
            <a:endParaRPr lang="en-US" sz="500" b="1" dirty="0">
              <a:solidFill>
                <a:srgbClr val="2E6C57"/>
              </a:solidFill>
              <a:latin typeface="Open Sans" panose="020B0606030504020204" pitchFamily="34" charset="0"/>
              <a:ea typeface="Open Sans" panose="020B0606030504020204" pitchFamily="34" charset="0"/>
              <a:cs typeface="Open Sans" panose="020B0606030504020204" pitchFamily="34" charset="0"/>
            </a:endParaRPr>
          </a:p>
          <a:p>
            <a:r>
              <a:rPr lang="en-US" b="1" dirty="0">
                <a:solidFill>
                  <a:srgbClr val="2E6C57"/>
                </a:solidFill>
                <a:latin typeface="Open Sans" panose="020B0606030504020204" pitchFamily="34" charset="0"/>
                <a:ea typeface="Open Sans" panose="020B0606030504020204" pitchFamily="34" charset="0"/>
                <a:cs typeface="Open Sans" panose="020B0606030504020204" pitchFamily="34" charset="0"/>
              </a:rPr>
              <a:t>Expanding them may make little sense, and in fact does more harm by casting a wide net that catches people who pose no danger. </a:t>
            </a:r>
          </a:p>
          <a:p>
            <a:pPr lvl="1"/>
            <a:r>
              <a:rPr lang="en-US" dirty="0">
                <a:solidFill>
                  <a:srgbClr val="2E6C57"/>
                </a:solidFill>
                <a:latin typeface="Open Sans" panose="020B0606030504020204" pitchFamily="34" charset="0"/>
                <a:ea typeface="Open Sans" panose="020B0606030504020204" pitchFamily="34" charset="0"/>
                <a:cs typeface="Open Sans" panose="020B0606030504020204" pitchFamily="34" charset="0"/>
              </a:rPr>
              <a:t>This is especially true for youth; note the work of Elizabeth Letourneau at the Moore Center at Johns Hopkins</a:t>
            </a:r>
          </a:p>
          <a:p>
            <a:pPr marL="457200" lvl="1" indent="0">
              <a:buNone/>
            </a:pPr>
            <a:endParaRPr lang="en-US" sz="500" dirty="0">
              <a:solidFill>
                <a:srgbClr val="2E6C57"/>
              </a:solidFill>
              <a:latin typeface="Open Sans" panose="020B0606030504020204" pitchFamily="34" charset="0"/>
              <a:ea typeface="Open Sans" panose="020B0606030504020204" pitchFamily="34" charset="0"/>
              <a:cs typeface="Open Sans" panose="020B0606030504020204" pitchFamily="34" charset="0"/>
            </a:endParaRPr>
          </a:p>
          <a:p>
            <a:r>
              <a:rPr lang="en-US" b="1" dirty="0">
                <a:solidFill>
                  <a:srgbClr val="2E6C57"/>
                </a:solidFill>
                <a:latin typeface="Open Sans" panose="020B0606030504020204" pitchFamily="34" charset="0"/>
                <a:ea typeface="Open Sans" panose="020B0606030504020204" pitchFamily="34" charset="0"/>
                <a:cs typeface="Open Sans" panose="020B0606030504020204" pitchFamily="34" charset="0"/>
              </a:rPr>
              <a:t>Advocacy point: The  cost of registries could have been used to support evidence-based interventions, which registries clearly are not.</a:t>
            </a:r>
          </a:p>
          <a:p>
            <a:pPr lvl="1"/>
            <a:r>
              <a:rPr lang="en-US" dirty="0">
                <a:solidFill>
                  <a:srgbClr val="2E6C57"/>
                </a:solidFill>
                <a:latin typeface="Open Sans" panose="020B0606030504020204" pitchFamily="34" charset="0"/>
                <a:ea typeface="Open Sans" panose="020B0606030504020204" pitchFamily="34" charset="0"/>
                <a:cs typeface="Open Sans" panose="020B0606030504020204" pitchFamily="34" charset="0"/>
              </a:rPr>
              <a:t>Once source to cite on cost: In 2006, The Congressional Budget Office estimated that it would cost $1.5 Billion over 5 years to implement The Adam Walsh Child Protection and Safety Act. (See Sandler et. al) </a:t>
            </a:r>
          </a:p>
        </p:txBody>
      </p:sp>
    </p:spTree>
    <p:extLst>
      <p:ext uri="{BB962C8B-B14F-4D97-AF65-F5344CB8AC3E}">
        <p14:creationId xmlns:p14="http://schemas.microsoft.com/office/powerpoint/2010/main" val="3194715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65000"/>
            <a:alpha val="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5F4E8-23A9-4CC2-9C19-B4EA77E6E5DC}"/>
              </a:ext>
            </a:extLst>
          </p:cNvPr>
          <p:cNvSpPr>
            <a:spLocks noGrp="1"/>
          </p:cNvSpPr>
          <p:nvPr>
            <p:ph type="title"/>
          </p:nvPr>
        </p:nvSpPr>
        <p:spPr>
          <a:xfrm>
            <a:off x="288502" y="415159"/>
            <a:ext cx="6825362" cy="1495425"/>
          </a:xfrm>
          <a:noFill/>
        </p:spPr>
        <p:txBody>
          <a:bodyPr vert="horz" lIns="91440" tIns="45720" rIns="91440" bIns="45720" rtlCol="0" anchor="ctr">
            <a:norm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Calls to Action to Promote Justice and Equity</a:t>
            </a:r>
          </a:p>
        </p:txBody>
      </p:sp>
      <p:sp>
        <p:nvSpPr>
          <p:cNvPr id="6" name="TextBox 5">
            <a:extLst>
              <a:ext uri="{FF2B5EF4-FFF2-40B4-BE49-F238E27FC236}">
                <a16:creationId xmlns:a16="http://schemas.microsoft.com/office/drawing/2014/main" id="{B57C5BC3-EA6F-B49B-8075-999E042B26AF}"/>
              </a:ext>
            </a:extLst>
          </p:cNvPr>
          <p:cNvSpPr txBox="1"/>
          <p:nvPr/>
        </p:nvSpPr>
        <p:spPr>
          <a:xfrm>
            <a:off x="288502" y="1838132"/>
            <a:ext cx="6002110" cy="4693944"/>
          </a:xfrm>
          <a:prstGeom prst="rect">
            <a:avLst/>
          </a:prstGeom>
        </p:spPr>
        <p:txBody>
          <a:bodyPr vert="horz" lIns="91440" tIns="45720" rIns="91440" bIns="45720" rtlCol="0">
            <a:noAutofit/>
          </a:bodyPr>
          <a:lstStyle/>
          <a:p>
            <a:pPr>
              <a:buFont typeface="Arial" panose="020B0604020202020204" pitchFamily="34" charset="0"/>
              <a:buChar char="•"/>
            </a:pPr>
            <a:r>
              <a:rPr lang="en-US" sz="2200" dirty="0">
                <a:solidFill>
                  <a:srgbClr val="000000"/>
                </a:solidFill>
                <a:latin typeface="Open Sans" panose="020B0606030504020204" pitchFamily="34" charset="0"/>
                <a:ea typeface="Open Sans" panose="020B0606030504020204" pitchFamily="34" charset="0"/>
                <a:cs typeface="Open Sans" panose="020B0606030504020204" pitchFamily="34" charset="0"/>
              </a:rPr>
              <a:t>L</a:t>
            </a:r>
            <a:r>
              <a:rPr lang="en-US" sz="2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earn about your state policies affecting youth with problematic sexual behaviors</a:t>
            </a:r>
            <a:r>
              <a:rPr lang="en-US" sz="2200" dirty="0">
                <a:latin typeface="Open Sans" panose="020B0606030504020204" pitchFamily="34" charset="0"/>
                <a:ea typeface="Open Sans" panose="020B0606030504020204" pitchFamily="34" charset="0"/>
                <a:cs typeface="Open Sans" panose="020B0606030504020204" pitchFamily="34" charset="0"/>
              </a:rPr>
              <a:t> </a:t>
            </a:r>
            <a:endParaRPr lang="en-US" sz="2200" b="0" i="0" dirty="0">
              <a:effectLst/>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endParaRPr lang="en-US" sz="2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r>
              <a:rPr lang="en-US" sz="2200" dirty="0">
                <a:solidFill>
                  <a:srgbClr val="000000"/>
                </a:solidFill>
                <a:latin typeface="Open Sans" panose="020B0606030504020204" pitchFamily="34" charset="0"/>
                <a:ea typeface="Open Sans" panose="020B0606030504020204" pitchFamily="34" charset="0"/>
                <a:cs typeface="Open Sans" panose="020B0606030504020204" pitchFamily="34" charset="0"/>
              </a:rPr>
              <a:t>R</a:t>
            </a:r>
            <a:r>
              <a:rPr lang="en-US" sz="2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eplace the term</a:t>
            </a:r>
            <a:r>
              <a:rPr lang="en-US" sz="2200" dirty="0">
                <a:latin typeface="Open Sans" panose="020B0606030504020204" pitchFamily="34" charset="0"/>
                <a:ea typeface="Open Sans" panose="020B0606030504020204" pitchFamily="34" charset="0"/>
                <a:cs typeface="Open Sans" panose="020B0606030504020204" pitchFamily="34" charset="0"/>
              </a:rPr>
              <a:t> ‘</a:t>
            </a:r>
            <a:r>
              <a:rPr lang="en-US" sz="2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juvenile sex offender’ with ‘youth with problematic sexual behaviors’ and advocate for peers and colleagues to do likewise</a:t>
            </a:r>
            <a:r>
              <a:rPr lang="en-US" sz="2200" dirty="0">
                <a:latin typeface="Open Sans" panose="020B0606030504020204" pitchFamily="34" charset="0"/>
                <a:ea typeface="Open Sans" panose="020B0606030504020204" pitchFamily="34" charset="0"/>
                <a:cs typeface="Open Sans" panose="020B0606030504020204" pitchFamily="34" charset="0"/>
              </a:rPr>
              <a:t> </a:t>
            </a:r>
          </a:p>
          <a:p>
            <a:endParaRPr lang="en-US" sz="2200" dirty="0">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r>
              <a:rPr lang="en-US" sz="2200" dirty="0">
                <a:solidFill>
                  <a:srgbClr val="000000"/>
                </a:solidFill>
                <a:latin typeface="Open Sans" panose="020B0606030504020204" pitchFamily="34" charset="0"/>
                <a:ea typeface="Open Sans" panose="020B0606030504020204" pitchFamily="34" charset="0"/>
                <a:cs typeface="Open Sans" panose="020B0606030504020204" pitchFamily="34" charset="0"/>
              </a:rPr>
              <a:t>A</a:t>
            </a:r>
            <a:r>
              <a:rPr lang="en-US" sz="2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ccess the research findings on youth with problematic sexual behaviors and use it to educate others about the lack of effectiveness of registration and notification, and the ensuing serious harms for youth. </a:t>
            </a:r>
          </a:p>
          <a:p>
            <a:pPr marL="342900" indent="-342900">
              <a:lnSpc>
                <a:spcPct val="90000"/>
              </a:lnSpc>
              <a:spcAft>
                <a:spcPts val="600"/>
              </a:spcAft>
              <a:buFont typeface="Arial" panose="020B0604020202020204" pitchFamily="34" charset="0"/>
              <a:buChar char="•"/>
            </a:pPr>
            <a:endParaRPr lang="en-US" sz="2800" b="0" i="0" dirty="0">
              <a:effectLst/>
            </a:endParaRPr>
          </a:p>
          <a:p>
            <a:pPr marL="342900" indent="-342900">
              <a:lnSpc>
                <a:spcPct val="90000"/>
              </a:lnSpc>
              <a:spcAft>
                <a:spcPts val="600"/>
              </a:spcAft>
              <a:buFont typeface="Arial" panose="020B0604020202020204" pitchFamily="34" charset="0"/>
              <a:buChar char="•"/>
            </a:pPr>
            <a:endParaRPr lang="en-US" sz="2800" b="0" i="0" dirty="0">
              <a:effectLst/>
            </a:endParaRPr>
          </a:p>
          <a:p>
            <a:pPr>
              <a:lnSpc>
                <a:spcPct val="90000"/>
              </a:lnSpc>
              <a:spcAft>
                <a:spcPts val="600"/>
              </a:spcAft>
            </a:pPr>
            <a:endParaRPr lang="en-US" sz="2800" dirty="0"/>
          </a:p>
        </p:txBody>
      </p:sp>
      <p:pic>
        <p:nvPicPr>
          <p:cNvPr id="12" name="Picture 11" descr="A person in a black hoodie sitting on a couch with a pillow&#10;&#10;Description automatically generated">
            <a:extLst>
              <a:ext uri="{FF2B5EF4-FFF2-40B4-BE49-F238E27FC236}">
                <a16:creationId xmlns:a16="http://schemas.microsoft.com/office/drawing/2014/main" id="{696E128A-1D9E-1FBA-3E52-558B30E02A44}"/>
              </a:ext>
            </a:extLst>
          </p:cNvPr>
          <p:cNvPicPr>
            <a:picLocks noChangeAspect="1"/>
          </p:cNvPicPr>
          <p:nvPr/>
        </p:nvPicPr>
        <p:blipFill rotWithShape="1">
          <a:blip r:embed="rId2"/>
          <a:srcRect l="15229" r="19867"/>
          <a:stretch/>
        </p:blipFill>
        <p:spPr>
          <a:xfrm>
            <a:off x="6708906" y="752836"/>
            <a:ext cx="5626314" cy="5779240"/>
          </a:xfrm>
          <a:prstGeom prst="rect">
            <a:avLst/>
          </a:prstGeom>
        </p:spPr>
      </p:pic>
    </p:spTree>
    <p:extLst>
      <p:ext uri="{BB962C8B-B14F-4D97-AF65-F5344CB8AC3E}">
        <p14:creationId xmlns:p14="http://schemas.microsoft.com/office/powerpoint/2010/main" val="1485926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E6C57">
            <a:alpha val="5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BC898-7699-728A-0E66-A0EF620EA418}"/>
              </a:ext>
            </a:extLst>
          </p:cNvPr>
          <p:cNvSpPr>
            <a:spLocks noGrp="1"/>
          </p:cNvSpPr>
          <p:nvPr>
            <p:ph type="title"/>
          </p:nvPr>
        </p:nvSpPr>
        <p:spPr>
          <a:xfrm>
            <a:off x="621030" y="-141430"/>
            <a:ext cx="10515600" cy="1325563"/>
          </a:xfrm>
        </p:spPr>
        <p:txBody>
          <a:bodyPr>
            <a:norm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Calls to Action to Promote Justice and Equity</a:t>
            </a:r>
          </a:p>
        </p:txBody>
      </p:sp>
      <p:sp>
        <p:nvSpPr>
          <p:cNvPr id="3" name="Content Placeholder 2">
            <a:extLst>
              <a:ext uri="{FF2B5EF4-FFF2-40B4-BE49-F238E27FC236}">
                <a16:creationId xmlns:a16="http://schemas.microsoft.com/office/drawing/2014/main" id="{1CD0A53E-9544-34E8-0BFA-ECAC5CBD8919}"/>
              </a:ext>
            </a:extLst>
          </p:cNvPr>
          <p:cNvSpPr>
            <a:spLocks noGrp="1"/>
          </p:cNvSpPr>
          <p:nvPr>
            <p:ph sz="half" idx="1"/>
          </p:nvPr>
        </p:nvSpPr>
        <p:spPr>
          <a:xfrm>
            <a:off x="432426" y="595920"/>
            <a:ext cx="7189470" cy="6195060"/>
          </a:xfrm>
        </p:spPr>
        <p:txBody>
          <a:bodyPr>
            <a:noAutofit/>
          </a:bodyPr>
          <a:lstStyle/>
          <a:p>
            <a:pPr marL="0" indent="0">
              <a:buNone/>
            </a:pPr>
            <a:endParaRPr lang="en-US" sz="2200" b="0" i="0" dirty="0">
              <a:solidFill>
                <a:srgbClr val="000000"/>
              </a:solidFill>
              <a:effectLst/>
              <a:latin typeface="+mj-lt"/>
            </a:endParaRPr>
          </a:p>
          <a:p>
            <a:pPr>
              <a:buFont typeface="Arial" panose="020B0604020202020204" pitchFamily="34" charset="0"/>
              <a:buChar char="•"/>
            </a:pPr>
            <a:r>
              <a:rPr lang="en-US" sz="2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Use and share the resources offered by The National Center on the Sexual Behavior of Youth (NCSBY).</a:t>
            </a:r>
          </a:p>
          <a:p>
            <a:pPr marL="0" indent="0">
              <a:buNone/>
            </a:pPr>
            <a:endParaRPr lang="en-US" sz="500" dirty="0">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r>
              <a:rPr lang="en-US" sz="2200" dirty="0">
                <a:solidFill>
                  <a:srgbClr val="000000"/>
                </a:solidFill>
                <a:latin typeface="Open Sans" panose="020B0606030504020204" pitchFamily="34" charset="0"/>
                <a:ea typeface="Open Sans" panose="020B0606030504020204" pitchFamily="34" charset="0"/>
                <a:cs typeface="Open Sans" panose="020B0606030504020204" pitchFamily="34" charset="0"/>
              </a:rPr>
              <a:t>W</a:t>
            </a:r>
            <a:r>
              <a:rPr lang="en-US" sz="2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ork within your communities to move the investment of public funds from registries and enforcement to supporting professionals to deliver evidence-based  interventions.</a:t>
            </a:r>
          </a:p>
          <a:p>
            <a:pPr marL="0" indent="0">
              <a:buNone/>
            </a:pPr>
            <a:endParaRPr lang="en-US" sz="5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r>
              <a:rPr lang="en-US" sz="2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Implementing the Adam Walsh Act of 2006 was conservatively  estimated to cost $300,000,000 per year in direct costs (Sandler at al. 2008), and social costs can increase</a:t>
            </a:r>
            <a:r>
              <a:rPr lang="en-US" sz="22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sz="2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that by 10-fold with little social benefit (</a:t>
            </a:r>
            <a:r>
              <a:rPr lang="en-US" sz="22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Belzer</a:t>
            </a:r>
            <a:r>
              <a:rPr lang="en-US" sz="2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2015).</a:t>
            </a:r>
          </a:p>
          <a:p>
            <a:pPr marL="0" indent="0">
              <a:buNone/>
            </a:pPr>
            <a:endParaRPr lang="en-US" sz="5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r>
              <a:rPr lang="en-US" sz="2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Evidence-based community treatment is estimated to cost less than $5,000 per child (</a:t>
            </a:r>
            <a:r>
              <a:rPr lang="en-US" sz="22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Dopp</a:t>
            </a:r>
            <a:r>
              <a:rPr lang="en-US" sz="2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et al., 2020), and primary prevention even less.</a:t>
            </a:r>
            <a:br>
              <a:rPr lang="en-US" sz="2200" dirty="0">
                <a:latin typeface="Open Sans" panose="020B0606030504020204" pitchFamily="34" charset="0"/>
                <a:ea typeface="Open Sans" panose="020B0606030504020204" pitchFamily="34" charset="0"/>
                <a:cs typeface="Open Sans" panose="020B0606030504020204" pitchFamily="34" charset="0"/>
              </a:rPr>
            </a:br>
            <a:br>
              <a:rPr lang="en-US" sz="2200" dirty="0">
                <a:latin typeface="Open Sans" panose="020B0606030504020204" pitchFamily="34" charset="0"/>
                <a:ea typeface="Open Sans" panose="020B0606030504020204" pitchFamily="34" charset="0"/>
                <a:cs typeface="Open Sans" panose="020B0606030504020204" pitchFamily="34" charset="0"/>
              </a:rPr>
            </a:br>
            <a:r>
              <a:rPr lang="en-US" sz="22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br>
              <a:rPr lang="en-US" sz="2200" dirty="0">
                <a:latin typeface="Open Sans" panose="020B0606030504020204" pitchFamily="34" charset="0"/>
                <a:ea typeface="Open Sans" panose="020B0606030504020204" pitchFamily="34" charset="0"/>
                <a:cs typeface="Open Sans" panose="020B0606030504020204" pitchFamily="34" charset="0"/>
              </a:rPr>
            </a:br>
            <a:endParaRPr lang="en-US" sz="2200" dirty="0">
              <a:latin typeface="+mj-lt"/>
            </a:endParaRPr>
          </a:p>
        </p:txBody>
      </p:sp>
      <p:pic>
        <p:nvPicPr>
          <p:cNvPr id="1028" name="Picture 4">
            <a:extLst>
              <a:ext uri="{FF2B5EF4-FFF2-40B4-BE49-F238E27FC236}">
                <a16:creationId xmlns:a16="http://schemas.microsoft.com/office/drawing/2014/main" id="{34ACB6FC-A1EE-343B-E8D5-AB7539E0800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808295" y="1620645"/>
            <a:ext cx="3937935" cy="99514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E0D0345E-221D-02A3-EF4B-FFBE1DE2B5CB}"/>
              </a:ext>
            </a:extLst>
          </p:cNvPr>
          <p:cNvSpPr>
            <a:spLocks noGrp="1"/>
          </p:cNvSpPr>
          <p:nvPr>
            <p:ph type="ftr" sz="quarter" idx="11"/>
          </p:nvPr>
        </p:nvSpPr>
        <p:spPr>
          <a:xfrm>
            <a:off x="3683118" y="6425855"/>
            <a:ext cx="4822804" cy="365125"/>
          </a:xfrm>
        </p:spPr>
        <p:txBody>
          <a:bodyPr/>
          <a:lstStyle/>
          <a:p>
            <a:endParaRPr lang="en-US" dirty="0"/>
          </a:p>
        </p:txBody>
      </p:sp>
      <p:pic>
        <p:nvPicPr>
          <p:cNvPr id="1030" name="Picture 6">
            <a:extLst>
              <a:ext uri="{FF2B5EF4-FFF2-40B4-BE49-F238E27FC236}">
                <a16:creationId xmlns:a16="http://schemas.microsoft.com/office/drawing/2014/main" id="{BEDC12FE-0ED2-44D9-A8A5-8AFE95EFC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8295" y="2931587"/>
            <a:ext cx="3937935" cy="26212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D371D20-108B-DEE3-D9AE-5927F63A9163}"/>
              </a:ext>
            </a:extLst>
          </p:cNvPr>
          <p:cNvSpPr txBox="1"/>
          <p:nvPr/>
        </p:nvSpPr>
        <p:spPr>
          <a:xfrm>
            <a:off x="8351455" y="4529469"/>
            <a:ext cx="2335576" cy="70788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www.ncsby.org</a:t>
            </a:r>
          </a:p>
        </p:txBody>
      </p:sp>
    </p:spTree>
    <p:extLst>
      <p:ext uri="{BB962C8B-B14F-4D97-AF65-F5344CB8AC3E}">
        <p14:creationId xmlns:p14="http://schemas.microsoft.com/office/powerpoint/2010/main" val="1435384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medium confidence">
            <a:extLst>
              <a:ext uri="{FF2B5EF4-FFF2-40B4-BE49-F238E27FC236}">
                <a16:creationId xmlns:a16="http://schemas.microsoft.com/office/drawing/2014/main" id="{8DCAB585-D581-B801-4E21-4224F07FADE2}"/>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Lst>
          </a:blip>
          <a:srcRect l="10310" t="14656" r="8360" b="20058"/>
          <a:stretch/>
        </p:blipFill>
        <p:spPr>
          <a:xfrm>
            <a:off x="0" y="-1"/>
            <a:ext cx="12192000" cy="6858001"/>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DA3A6E7D-93A8-1938-9978-500B9BFE7E02}"/>
              </a:ext>
            </a:extLst>
          </p:cNvPr>
          <p:cNvPicPr>
            <a:picLocks noGrp="1" noChangeAspect="1"/>
          </p:cNvPicPr>
          <p:nvPr>
            <p:ph idx="1"/>
          </p:nvPr>
        </p:nvPicPr>
        <p:blipFill>
          <a:blip r:embed="rId5"/>
          <a:stretch>
            <a:fillRect/>
          </a:stretch>
        </p:blipFill>
        <p:spPr>
          <a:xfrm rot="1046918">
            <a:off x="67409" y="2653620"/>
            <a:ext cx="7664800" cy="5028575"/>
          </a:xfrm>
        </p:spPr>
      </p:pic>
      <p:pic>
        <p:nvPicPr>
          <p:cNvPr id="11" name="Picture 10" descr="A group of people posing for a photo&#10;&#10;Description automatically generated with medium confidence">
            <a:extLst>
              <a:ext uri="{FF2B5EF4-FFF2-40B4-BE49-F238E27FC236}">
                <a16:creationId xmlns:a16="http://schemas.microsoft.com/office/drawing/2014/main" id="{AF85D835-F87C-BE0F-4A99-22C7466D5215}"/>
              </a:ext>
            </a:extLst>
          </p:cNvPr>
          <p:cNvPicPr>
            <a:picLocks noChangeAspect="1"/>
          </p:cNvPicPr>
          <p:nvPr/>
        </p:nvPicPr>
        <p:blipFill>
          <a:blip r:embed="rId6"/>
          <a:stretch>
            <a:fillRect/>
          </a:stretch>
        </p:blipFill>
        <p:spPr>
          <a:xfrm rot="21104942">
            <a:off x="1650720" y="158967"/>
            <a:ext cx="2728682" cy="3522091"/>
          </a:xfrm>
          <a:prstGeom prst="rect">
            <a:avLst/>
          </a:prstGeom>
          <a:ln>
            <a:solidFill>
              <a:schemeClr val="bg1">
                <a:lumMod val="50000"/>
              </a:schemeClr>
            </a:solidFill>
          </a:ln>
          <a:effectLst>
            <a:outerShdw blurRad="280570" dist="242866" dir="2700000" sx="103000" sy="103000" algn="tl" rotWithShape="0">
              <a:prstClr val="black">
                <a:alpha val="40000"/>
              </a:prstClr>
            </a:outerShdw>
          </a:effectLst>
        </p:spPr>
      </p:pic>
      <p:sp>
        <p:nvSpPr>
          <p:cNvPr id="12" name="TextBox 11">
            <a:extLst>
              <a:ext uri="{FF2B5EF4-FFF2-40B4-BE49-F238E27FC236}">
                <a16:creationId xmlns:a16="http://schemas.microsoft.com/office/drawing/2014/main" id="{61167B74-C161-8A29-B1FD-800733D36F47}"/>
              </a:ext>
            </a:extLst>
          </p:cNvPr>
          <p:cNvSpPr txBox="1"/>
          <p:nvPr/>
        </p:nvSpPr>
        <p:spPr>
          <a:xfrm>
            <a:off x="6652828" y="2683291"/>
            <a:ext cx="5378823" cy="2492990"/>
          </a:xfrm>
          <a:prstGeom prst="rect">
            <a:avLst/>
          </a:prstGeom>
          <a:noFill/>
        </p:spPr>
        <p:txBody>
          <a:bodyPr wrap="square" rtlCol="0">
            <a:spAutoFit/>
          </a:bodyPr>
          <a:lstStyle/>
          <a:p>
            <a:pPr algn="ctr"/>
            <a:r>
              <a:rPr lang="en-US" sz="4000" b="1" dirty="0">
                <a:solidFill>
                  <a:schemeClr val="accent1">
                    <a:lumMod val="75000"/>
                  </a:schemeClr>
                </a:solidFill>
                <a:effectLst/>
                <a:latin typeface="Stone Sans" pitchFamily="2" charset="0"/>
                <a:ea typeface="Calibri" panose="020F0502020204030204" pitchFamily="34" charset="0"/>
              </a:rPr>
              <a:t>A National Plan to Prevent Child Sexual Abuse and Exploitation</a:t>
            </a:r>
          </a:p>
          <a:p>
            <a:pPr algn="ctr"/>
            <a:r>
              <a:rPr lang="en-US" sz="3200" b="1" dirty="0">
                <a:solidFill>
                  <a:schemeClr val="accent1">
                    <a:lumMod val="75000"/>
                  </a:schemeClr>
                </a:solidFill>
                <a:latin typeface="Stone Sans" pitchFamily="2" charset="0"/>
              </a:rPr>
              <a:t>www.PreventTogether.org</a:t>
            </a:r>
            <a:r>
              <a:rPr lang="en-US" sz="3200" b="1" dirty="0">
                <a:solidFill>
                  <a:schemeClr val="accent1">
                    <a:lumMod val="75000"/>
                  </a:schemeClr>
                </a:solidFill>
                <a:effectLst/>
                <a:latin typeface="Stone Sans" pitchFamily="2" charset="0"/>
              </a:rPr>
              <a:t> </a:t>
            </a:r>
            <a:endParaRPr lang="en-US" sz="3200" b="1" dirty="0">
              <a:solidFill>
                <a:schemeClr val="accent1">
                  <a:lumMod val="75000"/>
                </a:schemeClr>
              </a:solidFill>
              <a:latin typeface="Stone Sans" pitchFamily="2" charset="0"/>
            </a:endParaRPr>
          </a:p>
        </p:txBody>
      </p:sp>
      <p:pic>
        <p:nvPicPr>
          <p:cNvPr id="2" name="Picture 1" descr="Logo, company name&#10;&#10;Description automatically generated">
            <a:extLst>
              <a:ext uri="{FF2B5EF4-FFF2-40B4-BE49-F238E27FC236}">
                <a16:creationId xmlns:a16="http://schemas.microsoft.com/office/drawing/2014/main" id="{D7134970-9DC0-04D9-B48A-D8B898FF6A99}"/>
              </a:ext>
            </a:extLst>
          </p:cNvPr>
          <p:cNvPicPr>
            <a:picLocks noChangeAspect="1"/>
          </p:cNvPicPr>
          <p:nvPr/>
        </p:nvPicPr>
        <p:blipFill>
          <a:blip r:embed="rId7">
            <a:alphaModFix amt="90000"/>
          </a:blip>
          <a:stretch>
            <a:fillRect/>
          </a:stretch>
        </p:blipFill>
        <p:spPr>
          <a:xfrm>
            <a:off x="7418797" y="274213"/>
            <a:ext cx="3846886" cy="1557634"/>
          </a:xfrm>
          <a:prstGeom prst="rect">
            <a:avLst/>
          </a:prstGeom>
          <a:effectLst>
            <a:softEdge rad="35421"/>
          </a:effectLst>
        </p:spPr>
      </p:pic>
    </p:spTree>
    <p:extLst>
      <p:ext uri="{BB962C8B-B14F-4D97-AF65-F5344CB8AC3E}">
        <p14:creationId xmlns:p14="http://schemas.microsoft.com/office/powerpoint/2010/main" val="2469663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A480D-8310-0828-2386-5A995A05E1F0}"/>
              </a:ext>
            </a:extLst>
          </p:cNvPr>
          <p:cNvSpPr>
            <a:spLocks noGrp="1"/>
          </p:cNvSpPr>
          <p:nvPr>
            <p:ph type="title"/>
          </p:nvPr>
        </p:nvSpPr>
        <p:spPr>
          <a:xfrm>
            <a:off x="1046551" y="527359"/>
            <a:ext cx="4940758" cy="982799"/>
          </a:xfrm>
        </p:spPr>
        <p:txBody>
          <a:bodyPr vert="horz" lIns="91440" tIns="45720" rIns="91440" bIns="45720" rtlCol="0" anchor="b">
            <a:normAutofit fontScale="90000"/>
          </a:bodyPr>
          <a:lstStyle/>
          <a:p>
            <a:r>
              <a:rPr lang="en-US" sz="4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Download the </a:t>
            </a:r>
            <a:br>
              <a:rPr lang="en-US" sz="4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br>
            <a:r>
              <a:rPr lang="en-US" sz="48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Issues in Brief</a:t>
            </a:r>
          </a:p>
        </p:txBody>
      </p:sp>
      <p:sp>
        <p:nvSpPr>
          <p:cNvPr id="3" name="TextBox 2">
            <a:extLst>
              <a:ext uri="{FF2B5EF4-FFF2-40B4-BE49-F238E27FC236}">
                <a16:creationId xmlns:a16="http://schemas.microsoft.com/office/drawing/2014/main" id="{0BFFFFC3-05A7-2AF4-BAFE-8D8878E5832B}"/>
              </a:ext>
            </a:extLst>
          </p:cNvPr>
          <p:cNvSpPr txBox="1"/>
          <p:nvPr/>
        </p:nvSpPr>
        <p:spPr>
          <a:xfrm>
            <a:off x="1046551" y="4502508"/>
            <a:ext cx="5351647" cy="2355492"/>
          </a:xfrm>
          <a:prstGeom prst="rect">
            <a:avLst/>
          </a:prstGeom>
        </p:spPr>
        <p:txBody>
          <a:bodyPr vert="horz" lIns="91440" tIns="45720" rIns="91440" bIns="45720" rtlCol="0">
            <a:normAutofit fontScale="77500" lnSpcReduction="20000"/>
          </a:bodyPr>
          <a:lstStyle/>
          <a:p>
            <a:pPr>
              <a:lnSpc>
                <a:spcPct val="90000"/>
              </a:lnSpc>
              <a:spcAft>
                <a:spcPts val="600"/>
              </a:spcAft>
            </a:pPr>
            <a:endParaRPr lang="en-US" sz="1600" dirty="0"/>
          </a:p>
          <a:p>
            <a:pPr indent="-228600">
              <a:lnSpc>
                <a:spcPct val="90000"/>
              </a:lnSpc>
              <a:spcAft>
                <a:spcPts val="600"/>
              </a:spcAft>
              <a:buFont typeface="Arial" panose="020B0604020202020204" pitchFamily="34" charset="0"/>
              <a:buChar char="•"/>
            </a:pPr>
            <a:endParaRPr lang="en-US" sz="3100" dirty="0"/>
          </a:p>
          <a:p>
            <a:pPr>
              <a:lnSpc>
                <a:spcPct val="90000"/>
              </a:lnSpc>
              <a:spcAft>
                <a:spcPts val="600"/>
              </a:spcAft>
            </a:pPr>
            <a:r>
              <a:rPr lang="en-US" sz="3100" b="1" dirty="0"/>
              <a:t>Dr. Janet Rosenzweig</a:t>
            </a:r>
          </a:p>
          <a:p>
            <a:pPr>
              <a:lnSpc>
                <a:spcPct val="90000"/>
              </a:lnSpc>
              <a:spcAft>
                <a:spcPts val="600"/>
              </a:spcAft>
            </a:pPr>
            <a:r>
              <a:rPr lang="en-US" sz="3100" b="1" dirty="0"/>
              <a:t>Senior </a:t>
            </a:r>
            <a:r>
              <a:rPr lang="en-US" sz="3100" b="1" dirty="0">
                <a:latin typeface="Open Sans" panose="020B0606030504020204" pitchFamily="34" charset="0"/>
                <a:ea typeface="Open Sans" panose="020B0606030504020204" pitchFamily="34" charset="0"/>
                <a:cs typeface="Open Sans" panose="020B0606030504020204" pitchFamily="34" charset="0"/>
              </a:rPr>
              <a:t>Policy</a:t>
            </a:r>
            <a:r>
              <a:rPr lang="en-US" sz="3100" b="1" dirty="0"/>
              <a:t> Analyst</a:t>
            </a:r>
          </a:p>
          <a:p>
            <a:pPr>
              <a:lnSpc>
                <a:spcPct val="90000"/>
              </a:lnSpc>
              <a:spcAft>
                <a:spcPts val="600"/>
              </a:spcAft>
            </a:pPr>
            <a:r>
              <a:rPr lang="en-US" sz="3100" b="1" dirty="0"/>
              <a:t>Institute for Human Services</a:t>
            </a:r>
          </a:p>
          <a:p>
            <a:pPr>
              <a:lnSpc>
                <a:spcPct val="90000"/>
              </a:lnSpc>
              <a:spcAft>
                <a:spcPts val="600"/>
              </a:spcAft>
            </a:pPr>
            <a:r>
              <a:rPr lang="en-US" sz="3100" b="1" dirty="0"/>
              <a:t>Columbus, OH</a:t>
            </a:r>
          </a:p>
          <a:p>
            <a:pPr>
              <a:lnSpc>
                <a:spcPct val="90000"/>
              </a:lnSpc>
              <a:spcAft>
                <a:spcPts val="600"/>
              </a:spcAft>
            </a:pPr>
            <a:r>
              <a:rPr lang="en-US" sz="3100" b="1" dirty="0">
                <a:solidFill>
                  <a:srgbClr val="A71221"/>
                </a:solidFill>
                <a:hlinkClick r:id="rId2">
                  <a:extLst>
                    <a:ext uri="{A12FA001-AC4F-418D-AE19-62706E023703}">
                      <ahyp:hlinkClr xmlns:ahyp="http://schemas.microsoft.com/office/drawing/2018/hyperlinkcolor" val="tx"/>
                    </a:ext>
                  </a:extLst>
                </a:hlinkClick>
              </a:rPr>
              <a:t>Jrosenzweig@ihs-trainet.com</a:t>
            </a:r>
            <a:endParaRPr lang="en-US" sz="3100" b="1" dirty="0">
              <a:solidFill>
                <a:srgbClr val="A71221"/>
              </a:solidFill>
            </a:endParaRPr>
          </a:p>
          <a:p>
            <a:pPr>
              <a:lnSpc>
                <a:spcPct val="90000"/>
              </a:lnSpc>
              <a:spcAft>
                <a:spcPts val="600"/>
              </a:spcAft>
            </a:pPr>
            <a:endParaRPr lang="en-US" sz="1600" dirty="0"/>
          </a:p>
        </p:txBody>
      </p:sp>
      <p:pic>
        <p:nvPicPr>
          <p:cNvPr id="6" name="Picture 5">
            <a:extLst>
              <a:ext uri="{FF2B5EF4-FFF2-40B4-BE49-F238E27FC236}">
                <a16:creationId xmlns:a16="http://schemas.microsoft.com/office/drawing/2014/main" id="{FC1A4950-A9A0-5084-D321-1A188F2D3460}"/>
              </a:ext>
            </a:extLst>
          </p:cNvPr>
          <p:cNvPicPr>
            <a:picLocks noChangeAspect="1"/>
          </p:cNvPicPr>
          <p:nvPr/>
        </p:nvPicPr>
        <p:blipFill>
          <a:blip r:embed="rId3"/>
          <a:stretch>
            <a:fillRect/>
          </a:stretch>
        </p:blipFill>
        <p:spPr>
          <a:xfrm>
            <a:off x="849732" y="1510158"/>
            <a:ext cx="3441033" cy="3389414"/>
          </a:xfrm>
          <a:prstGeom prst="rect">
            <a:avLst/>
          </a:prstGeom>
        </p:spPr>
      </p:pic>
      <p:pic>
        <p:nvPicPr>
          <p:cNvPr id="11" name="Picture 10" descr="A close-up of a flyer&#10;&#10;Description automatically generated">
            <a:extLst>
              <a:ext uri="{FF2B5EF4-FFF2-40B4-BE49-F238E27FC236}">
                <a16:creationId xmlns:a16="http://schemas.microsoft.com/office/drawing/2014/main" id="{BE5A31B6-E98C-15D8-42E0-D81A591243F1}"/>
              </a:ext>
            </a:extLst>
          </p:cNvPr>
          <p:cNvPicPr>
            <a:picLocks noChangeAspect="1"/>
          </p:cNvPicPr>
          <p:nvPr/>
        </p:nvPicPr>
        <p:blipFill>
          <a:blip r:embed="rId4"/>
          <a:stretch>
            <a:fillRect/>
          </a:stretch>
        </p:blipFill>
        <p:spPr>
          <a:xfrm>
            <a:off x="6446142" y="0"/>
            <a:ext cx="5297805" cy="6858000"/>
          </a:xfrm>
          <a:prstGeom prst="rect">
            <a:avLst/>
          </a:prstGeom>
        </p:spPr>
      </p:pic>
    </p:spTree>
    <p:extLst>
      <p:ext uri="{BB962C8B-B14F-4D97-AF65-F5344CB8AC3E}">
        <p14:creationId xmlns:p14="http://schemas.microsoft.com/office/powerpoint/2010/main" val="798506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53F3C-57DE-B336-1B32-F97DF9A0C5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C72953-F737-803A-1B27-487FED06BC3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79605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E6C57">
            <a:alpha val="75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7678A-91C3-5E6D-EB7F-F0534CEF184C}"/>
              </a:ext>
            </a:extLst>
          </p:cNvPr>
          <p:cNvSpPr>
            <a:spLocks noGrp="1"/>
          </p:cNvSpPr>
          <p:nvPr>
            <p:ph type="title"/>
          </p:nvPr>
        </p:nvSpPr>
        <p:spPr>
          <a:xfrm>
            <a:off x="515466" y="1788855"/>
            <a:ext cx="4029512" cy="2731650"/>
          </a:xfrm>
        </p:spPr>
        <p:txBody>
          <a:bodyPr>
            <a:norm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Note About References</a:t>
            </a:r>
          </a:p>
        </p:txBody>
      </p:sp>
      <p:sp>
        <p:nvSpPr>
          <p:cNvPr id="3" name="Content Placeholder 2">
            <a:extLst>
              <a:ext uri="{FF2B5EF4-FFF2-40B4-BE49-F238E27FC236}">
                <a16:creationId xmlns:a16="http://schemas.microsoft.com/office/drawing/2014/main" id="{6D779427-12B0-D1BA-CE61-7450F8C855EA}"/>
              </a:ext>
            </a:extLst>
          </p:cNvPr>
          <p:cNvSpPr>
            <a:spLocks noGrp="1"/>
          </p:cNvSpPr>
          <p:nvPr>
            <p:ph idx="1"/>
          </p:nvPr>
        </p:nvSpPr>
        <p:spPr>
          <a:xfrm>
            <a:off x="4255505" y="574951"/>
            <a:ext cx="7421029" cy="5431536"/>
          </a:xfrm>
        </p:spPr>
        <p:txBody>
          <a:bodyPr anchor="ctr">
            <a:normAutofit/>
          </a:bodyPr>
          <a:lstStyle/>
          <a:p>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All data and research results presented in these slides are fully referenced  in the document </a:t>
            </a:r>
            <a:r>
              <a:rPr lang="en-US" sz="3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“Removing youth from sex offender registries: What happened when one state discontinued this practice ” </a:t>
            </a: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being shared today.</a:t>
            </a:r>
          </a:p>
          <a:p>
            <a:pPr marL="0" indent="0">
              <a:buNone/>
            </a:pP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Please do not use or distribute these  slides without the accompanying paper. </a:t>
            </a:r>
          </a:p>
        </p:txBody>
      </p:sp>
    </p:spTree>
    <p:extLst>
      <p:ext uri="{BB962C8B-B14F-4D97-AF65-F5344CB8AC3E}">
        <p14:creationId xmlns:p14="http://schemas.microsoft.com/office/powerpoint/2010/main" val="1042194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8D833-2EAF-5C53-20E2-5D81C4CB45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61D58C-1AFF-2274-43D7-4DD0FC4B4C6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21029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320FEF-235F-A832-C27C-2888466FF122}"/>
              </a:ext>
            </a:extLst>
          </p:cNvPr>
          <p:cNvSpPr>
            <a:spLocks noGrp="1"/>
          </p:cNvSpPr>
          <p:nvPr>
            <p:ph type="ctrTitle"/>
          </p:nvPr>
        </p:nvSpPr>
        <p:spPr>
          <a:xfrm>
            <a:off x="4926330" y="640080"/>
            <a:ext cx="6622541" cy="3566160"/>
          </a:xfrm>
        </p:spPr>
        <p:txBody>
          <a:bodyPr anchor="b">
            <a:normAutofit/>
          </a:bodyPr>
          <a:lstStyle/>
          <a:p>
            <a:pPr algn="l"/>
            <a:r>
              <a:rPr lang="en-US" sz="5000" b="1" i="0" u="none" strike="noStrike" dirty="0">
                <a:effectLst/>
                <a:latin typeface="Open Sans" panose="020B0606030504020204" pitchFamily="34" charset="0"/>
              </a:rPr>
              <a:t>Removing Youth from Sex </a:t>
            </a:r>
            <a:r>
              <a:rPr lang="en-US" sz="5000" b="1" dirty="0">
                <a:latin typeface="Open Sans" panose="020B0606030504020204" pitchFamily="34" charset="0"/>
              </a:rPr>
              <a:t>O</a:t>
            </a:r>
            <a:r>
              <a:rPr lang="en-US" sz="5000" b="1" i="0" u="none" strike="noStrike" dirty="0">
                <a:effectLst/>
                <a:latin typeface="Open Sans" panose="020B0606030504020204" pitchFamily="34" charset="0"/>
              </a:rPr>
              <a:t>ffender </a:t>
            </a:r>
            <a:r>
              <a:rPr lang="en-US" sz="5000" b="1" dirty="0">
                <a:latin typeface="Open Sans" panose="020B0606030504020204" pitchFamily="34" charset="0"/>
              </a:rPr>
              <a:t>R</a:t>
            </a:r>
            <a:r>
              <a:rPr lang="en-US" sz="5000" b="1" i="0" u="none" strike="noStrike" dirty="0">
                <a:effectLst/>
                <a:latin typeface="Open Sans" panose="020B0606030504020204" pitchFamily="34" charset="0"/>
              </a:rPr>
              <a:t>egistries: Promoting </a:t>
            </a:r>
            <a:r>
              <a:rPr lang="en-US" sz="5000" b="1" dirty="0">
                <a:latin typeface="Open Sans" panose="020B0606030504020204" pitchFamily="34" charset="0"/>
              </a:rPr>
              <a:t>J</a:t>
            </a:r>
            <a:r>
              <a:rPr lang="en-US" sz="5000" b="1" i="0" u="none" strike="noStrike" dirty="0">
                <a:effectLst/>
                <a:latin typeface="Open Sans" panose="020B0606030504020204" pitchFamily="34" charset="0"/>
              </a:rPr>
              <a:t>ustice, Safety and Fairness</a:t>
            </a:r>
            <a:endParaRPr lang="en-US" sz="5000" dirty="0"/>
          </a:p>
        </p:txBody>
      </p:sp>
      <p:sp>
        <p:nvSpPr>
          <p:cNvPr id="5" name="Subtitle 4">
            <a:extLst>
              <a:ext uri="{FF2B5EF4-FFF2-40B4-BE49-F238E27FC236}">
                <a16:creationId xmlns:a16="http://schemas.microsoft.com/office/drawing/2014/main" id="{425F7034-1762-2699-ED2B-3F73575701A5}"/>
              </a:ext>
            </a:extLst>
          </p:cNvPr>
          <p:cNvSpPr>
            <a:spLocks noGrp="1"/>
          </p:cNvSpPr>
          <p:nvPr>
            <p:ph type="subTitle" idx="1"/>
          </p:nvPr>
        </p:nvSpPr>
        <p:spPr>
          <a:xfrm>
            <a:off x="5297760" y="4636008"/>
            <a:ext cx="6251111" cy="1728216"/>
          </a:xfrm>
        </p:spPr>
        <p:txBody>
          <a:bodyPr>
            <a:normAutofit/>
          </a:bodyPr>
          <a:lstStyle/>
          <a:p>
            <a:r>
              <a:rPr lang="en-US" sz="2000" dirty="0"/>
              <a:t>A presentation developed for</a:t>
            </a:r>
          </a:p>
          <a:p>
            <a:r>
              <a:rPr lang="en-US" sz="2000" dirty="0"/>
              <a:t>The Family Violence Prevention Research Conference </a:t>
            </a:r>
            <a:endParaRPr lang="en-US" sz="1700" i="1" dirty="0"/>
          </a:p>
          <a:p>
            <a:pPr algn="l"/>
            <a:endParaRPr lang="en-US" sz="2000" dirty="0"/>
          </a:p>
        </p:txBody>
      </p:sp>
      <p:pic>
        <p:nvPicPr>
          <p:cNvPr id="3" name="Picture 2">
            <a:extLst>
              <a:ext uri="{FF2B5EF4-FFF2-40B4-BE49-F238E27FC236}">
                <a16:creationId xmlns:a16="http://schemas.microsoft.com/office/drawing/2014/main" id="{F9AD4E0E-305B-BB59-47EE-34DBB07F2CA2}"/>
              </a:ext>
            </a:extLst>
          </p:cNvPr>
          <p:cNvPicPr>
            <a:picLocks noChangeAspect="1"/>
          </p:cNvPicPr>
          <p:nvPr/>
        </p:nvPicPr>
        <p:blipFill rotWithShape="1">
          <a:blip r:embed="rId2"/>
          <a:srcRect l="9703" r="1546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078775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rgbClr val="2E6C57">
            <a:alpha val="71000"/>
          </a:srgb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6834" y="1153572"/>
            <a:ext cx="3200400" cy="4461163"/>
          </a:xfrm>
        </p:spPr>
        <p:txBody>
          <a:bodyPr>
            <a:normAutofit/>
          </a:bodyPr>
          <a:lstStyle/>
          <a:p>
            <a:r>
              <a:rPr lang="en-US" dirty="0"/>
              <a:t>Jocelyn Elders</a:t>
            </a:r>
          </a:p>
        </p:txBody>
      </p:sp>
      <p:sp>
        <p:nvSpPr>
          <p:cNvPr id="2" name="Content Placeholder 1"/>
          <p:cNvSpPr>
            <a:spLocks noGrp="1"/>
          </p:cNvSpPr>
          <p:nvPr>
            <p:ph idx="1"/>
          </p:nvPr>
        </p:nvSpPr>
        <p:spPr>
          <a:xfrm>
            <a:off x="4447308" y="591344"/>
            <a:ext cx="6906491" cy="5585619"/>
          </a:xfrm>
        </p:spPr>
        <p:txBody>
          <a:bodyPr anchor="ctr">
            <a:normAutofit/>
          </a:bodyPr>
          <a:lstStyle/>
          <a:p>
            <a:r>
              <a:rPr lang="en-US" sz="2400"/>
              <a:t>1994 Dr. Joycelyn Elders, U.S. Surgeon General, was forced to resign after replying to a specific question at a World AIDS Day conference.</a:t>
            </a:r>
          </a:p>
          <a:p>
            <a:r>
              <a:rPr lang="en-US" sz="2400"/>
              <a:t> When asked if she “thought that masturbation could serve as a useful tool to help discourage school children from becoming sexually active too early” she stated, “With regard to masturbation, I think that is something that is part of human sexuality and a part of something that perhaps should be taught.” </a:t>
            </a:r>
          </a:p>
          <a:p>
            <a:r>
              <a:rPr lang="en-US" sz="2400"/>
              <a:t>Foes of Elders’ superior, President Bill Clinton, repeated this one sentence out of context, seeking to paint a dedicated public health official as a pervert who wanted curricula on how to masturbate taught in grade schools.  </a:t>
            </a:r>
          </a:p>
          <a:p>
            <a:endParaRPr lang="en-US" sz="2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E2FB9-1D41-F3B8-A394-36F9F7F4C32E}"/>
              </a:ext>
            </a:extLst>
          </p:cNvPr>
          <p:cNvSpPr>
            <a:spLocks noGrp="1"/>
          </p:cNvSpPr>
          <p:nvPr>
            <p:ph type="title"/>
          </p:nvPr>
        </p:nvSpPr>
        <p:spPr>
          <a:xfrm>
            <a:off x="997958" y="1623060"/>
            <a:ext cx="3516892" cy="3074275"/>
          </a:xfrm>
        </p:spPr>
        <p:txBody>
          <a:bodyPr anchor="b">
            <a:normAutofit fontScale="90000"/>
          </a:bodyPr>
          <a:lstStyle/>
          <a:p>
            <a:r>
              <a:rPr lang="en-US" sz="3600" b="1" dirty="0">
                <a:solidFill>
                  <a:srgbClr val="2E6C57"/>
                </a:solidFill>
                <a:latin typeface="Open Sans" panose="020B0606030504020204" pitchFamily="34" charset="0"/>
                <a:ea typeface="Open Sans" panose="020B0606030504020204" pitchFamily="34" charset="0"/>
                <a:cs typeface="Open Sans" panose="020B0606030504020204" pitchFamily="34" charset="0"/>
              </a:rPr>
              <a:t>The policy to place juveniles on registries was developed during an era when: </a:t>
            </a:r>
            <a:r>
              <a:rPr lang="en-US" sz="3600" b="1" dirty="0">
                <a:solidFill>
                  <a:srgbClr val="2E6C57"/>
                </a:solidFill>
                <a:highlight>
                  <a:srgbClr val="00FFFF"/>
                </a:highlight>
                <a:latin typeface="Open Sans" panose="020B0606030504020204" pitchFamily="34" charset="0"/>
                <a:ea typeface="Open Sans" panose="020B0606030504020204" pitchFamily="34" charset="0"/>
                <a:cs typeface="Open Sans" panose="020B0606030504020204" pitchFamily="34" charset="0"/>
              </a:rPr>
              <a:t> ADD </a:t>
            </a:r>
            <a:r>
              <a:rPr lang="en-US" sz="3600" b="1" dirty="0" err="1">
                <a:solidFill>
                  <a:srgbClr val="2E6C57"/>
                </a:solidFill>
                <a:highlight>
                  <a:srgbClr val="00FFFF"/>
                </a:highlight>
                <a:latin typeface="Open Sans" panose="020B0606030504020204" pitchFamily="34" charset="0"/>
                <a:ea typeface="Open Sans" panose="020B0606030504020204" pitchFamily="34" charset="0"/>
                <a:cs typeface="Open Sans" panose="020B0606030504020204" pitchFamily="34" charset="0"/>
              </a:rPr>
              <a:t>blue</a:t>
            </a:r>
            <a:r>
              <a:rPr lang="en-US" sz="3100" dirty="0" err="1">
                <a:solidFill>
                  <a:srgbClr val="FFFFFF"/>
                </a:solidFill>
                <a:highlight>
                  <a:srgbClr val="00FFFF"/>
                </a:highlight>
              </a:rPr>
              <a:t>when</a:t>
            </a:r>
            <a:endParaRPr lang="en-US" sz="3100" dirty="0">
              <a:solidFill>
                <a:srgbClr val="FFFFFF"/>
              </a:solidFill>
              <a:highlight>
                <a:srgbClr val="00FFFF"/>
              </a:highlight>
            </a:endParaRPr>
          </a:p>
        </p:txBody>
      </p:sp>
      <p:graphicFrame>
        <p:nvGraphicFramePr>
          <p:cNvPr id="5" name="Content Placeholder 2">
            <a:extLst>
              <a:ext uri="{FF2B5EF4-FFF2-40B4-BE49-F238E27FC236}">
                <a16:creationId xmlns:a16="http://schemas.microsoft.com/office/drawing/2014/main" id="{DE5052E6-AC9C-2290-A0EB-2E3094899BE3}"/>
              </a:ext>
            </a:extLst>
          </p:cNvPr>
          <p:cNvGraphicFramePr>
            <a:graphicFrameLocks noGrp="1"/>
          </p:cNvGraphicFramePr>
          <p:nvPr>
            <p:ph idx="1"/>
            <p:extLst>
              <p:ext uri="{D42A27DB-BD31-4B8C-83A1-F6EECF244321}">
                <p14:modId xmlns:p14="http://schemas.microsoft.com/office/powerpoint/2010/main" val="2208018554"/>
              </p:ext>
            </p:extLst>
          </p:nvPr>
        </p:nvGraphicFramePr>
        <p:xfrm>
          <a:off x="4789770" y="144650"/>
          <a:ext cx="6666833" cy="6484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27812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rgbClr val="2E6C57">
            <a:alpha val="68000"/>
          </a:srgb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11163" y="1885950"/>
            <a:ext cx="4425318" cy="1740070"/>
          </a:xfrm>
        </p:spPr>
        <p:txBody>
          <a:bodyPr anchor="b">
            <a:normAutofit/>
          </a:bodyPr>
          <a:lstStyle/>
          <a:p>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Restricted Sex</a:t>
            </a:r>
            <a:b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a:t>
            </a:r>
          </a:p>
        </p:txBody>
      </p:sp>
      <p:sp>
        <p:nvSpPr>
          <p:cNvPr id="2" name="Content Placeholder 1"/>
          <p:cNvSpPr>
            <a:spLocks noGrp="1"/>
          </p:cNvSpPr>
          <p:nvPr>
            <p:ph idx="1"/>
          </p:nvPr>
        </p:nvSpPr>
        <p:spPr>
          <a:xfrm>
            <a:off x="4810259" y="649480"/>
            <a:ext cx="6555347" cy="5546047"/>
          </a:xfrm>
        </p:spPr>
        <p:txBody>
          <a:bodyPr anchor="ctr">
            <a:normAutofit/>
          </a:bodyPr>
          <a:lstStyle/>
          <a:p>
            <a:pPr>
              <a:buNone/>
            </a:pPr>
            <a:r>
              <a:rPr lang="en-US" sz="2000" dirty="0"/>
              <a:t>Abstinence only education: </a:t>
            </a:r>
          </a:p>
          <a:p>
            <a:pPr>
              <a:buNone/>
            </a:pPr>
            <a:r>
              <a:rPr lang="en-US" sz="2000" dirty="0"/>
              <a:t>		limited finding 1982</a:t>
            </a:r>
          </a:p>
          <a:p>
            <a:pPr>
              <a:buNone/>
            </a:pPr>
            <a:r>
              <a:rPr lang="en-US" sz="2000" dirty="0"/>
              <a:t>		massive infusion, 1996</a:t>
            </a:r>
          </a:p>
          <a:p>
            <a:pPr>
              <a:buNone/>
            </a:pPr>
            <a:endParaRPr lang="en-US" sz="2000" dirty="0"/>
          </a:p>
          <a:p>
            <a:pPr>
              <a:buNone/>
            </a:pPr>
            <a:r>
              <a:rPr lang="en-US" sz="2000" dirty="0"/>
              <a:t>Funded both schools and youth serving agencies</a:t>
            </a:r>
          </a:p>
          <a:p>
            <a:pPr>
              <a:buNone/>
            </a:pPr>
            <a:r>
              <a:rPr lang="en-US" sz="2000" dirty="0"/>
              <a:t>Specified topics that could be covered </a:t>
            </a:r>
          </a:p>
          <a:p>
            <a:pPr>
              <a:buNone/>
            </a:pPr>
            <a:r>
              <a:rPr lang="en-US" sz="2000" dirty="0">
                <a:highlight>
                  <a:srgbClr val="00FFFF"/>
                </a:highlight>
              </a:rPr>
              <a:t>Youth had less and less access to accurate  information about sexuality – could have been related to an increase in  sexually acting out?</a:t>
            </a:r>
          </a:p>
          <a:p>
            <a:pPr>
              <a:buNone/>
            </a:pPr>
            <a:r>
              <a:rPr lang="en-US" sz="2000" dirty="0"/>
              <a:t>What happened when adults spoke frankly about sex to youth in the ’90’s?</a:t>
            </a:r>
          </a:p>
          <a:p>
            <a:endParaRPr lang="en-US" sz="2000" dirty="0"/>
          </a:p>
        </p:txBody>
      </p:sp>
      <p:sp>
        <p:nvSpPr>
          <p:cNvPr id="3" name="Footer Placeholder 2"/>
          <p:cNvSpPr>
            <a:spLocks noGrp="1"/>
          </p:cNvSpPr>
          <p:nvPr>
            <p:ph type="ftr" sz="quarter" idx="11"/>
          </p:nvPr>
        </p:nvSpPr>
        <p:spPr>
          <a:xfrm rot="5400000">
            <a:off x="-1828800" y="1984248"/>
            <a:ext cx="4114800" cy="365125"/>
          </a:xfrm>
        </p:spPr>
        <p:txBody>
          <a:bodyPr>
            <a:normAutofit/>
          </a:bodyPr>
          <a:lstStyle/>
          <a:p>
            <a:pPr algn="l">
              <a:spcAft>
                <a:spcPts val="600"/>
              </a:spcAft>
            </a:pPr>
            <a:endParaRPr lang="en-US" sz="1100" dirty="0">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6397" y="502021"/>
            <a:ext cx="4959603" cy="1642969"/>
          </a:xfrm>
        </p:spPr>
        <p:txBody>
          <a:bodyPr anchor="b">
            <a:normAutofit/>
          </a:bodyPr>
          <a:lstStyle/>
          <a:p>
            <a:r>
              <a:rPr lang="en-US" sz="4000" dirty="0">
                <a:highlight>
                  <a:srgbClr val="FFFF00"/>
                </a:highlight>
              </a:rPr>
              <a:t>One Result??</a:t>
            </a:r>
          </a:p>
        </p:txBody>
      </p:sp>
      <p:sp>
        <p:nvSpPr>
          <p:cNvPr id="3" name="Content Placeholder 2"/>
          <p:cNvSpPr>
            <a:spLocks noGrp="1"/>
          </p:cNvSpPr>
          <p:nvPr>
            <p:ph idx="1"/>
          </p:nvPr>
        </p:nvSpPr>
        <p:spPr>
          <a:xfrm>
            <a:off x="1136397" y="2418408"/>
            <a:ext cx="4959603" cy="3522569"/>
          </a:xfrm>
        </p:spPr>
        <p:txBody>
          <a:bodyPr anchor="t">
            <a:normAutofit/>
          </a:bodyPr>
          <a:lstStyle/>
          <a:p>
            <a:r>
              <a:rPr lang="en-US" sz="2000" dirty="0"/>
              <a:t>Adults, even well-intentioned ones</a:t>
            </a:r>
          </a:p>
          <a:p>
            <a:pPr>
              <a:buNone/>
            </a:pPr>
            <a:r>
              <a:rPr lang="en-US" sz="2000" dirty="0"/>
              <a:t>   STOPPED TALKING TO  KIDS ABOUT SEX!</a:t>
            </a:r>
          </a:p>
          <a:p>
            <a:pPr>
              <a:buNone/>
            </a:pPr>
            <a:r>
              <a:rPr lang="en-US" sz="2000" dirty="0"/>
              <a:t> Talk about sexuality issues was highly restricted!</a:t>
            </a:r>
          </a:p>
          <a:p>
            <a:pPr>
              <a:buNone/>
            </a:pPr>
            <a:endParaRPr lang="en-US" sz="2000" dirty="0"/>
          </a:p>
        </p:txBody>
      </p:sp>
      <p:pic>
        <p:nvPicPr>
          <p:cNvPr id="1027" name="Picture 3" descr="C:\Users\Janet\AppData\Local\Microsoft\Windows\Temporary Internet Files\Content.IE5\XITQGFF7\MC900437803[1].wmf"/>
          <p:cNvPicPr>
            <a:picLocks noChangeAspect="1" noChangeArrowheads="1"/>
          </p:cNvPicPr>
          <p:nvPr/>
        </p:nvPicPr>
        <p:blipFill>
          <a:blip r:embed="rId2" cstate="print"/>
          <a:stretch>
            <a:fillRect/>
          </a:stretch>
        </p:blipFill>
        <p:spPr bwMode="auto">
          <a:xfrm>
            <a:off x="6512442" y="621610"/>
            <a:ext cx="5201023" cy="5201023"/>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2424-C87E-53E8-4A9C-D208C1384EB9}"/>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This issue is even more egregious for youth </a:t>
            </a:r>
          </a:p>
        </p:txBody>
      </p:sp>
      <p:pic>
        <p:nvPicPr>
          <p:cNvPr id="8" name="Picture 2">
            <a:extLst>
              <a:ext uri="{FF2B5EF4-FFF2-40B4-BE49-F238E27FC236}">
                <a16:creationId xmlns:a16="http://schemas.microsoft.com/office/drawing/2014/main" id="{9752C14B-4124-4621-D86E-C50A39E67FE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25994" y="467208"/>
            <a:ext cx="4578615" cy="5923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212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rgbClr val="2E6C57">
            <a:alpha val="5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Open Sans" panose="020B0606030504020204" pitchFamily="34" charset="0"/>
                <a:ea typeface="Open Sans" panose="020B0606030504020204" pitchFamily="34" charset="0"/>
                <a:cs typeface="Open Sans" panose="020B0606030504020204" pitchFamily="34" charset="0"/>
              </a:rPr>
              <a:t>The Bottom Line: No Impact  on Rates</a:t>
            </a:r>
          </a:p>
        </p:txBody>
      </p:sp>
      <p:sp>
        <p:nvSpPr>
          <p:cNvPr id="3" name="Content Placeholder 2"/>
          <p:cNvSpPr>
            <a:spLocks noGrp="1"/>
          </p:cNvSpPr>
          <p:nvPr>
            <p:ph idx="1"/>
          </p:nvPr>
        </p:nvSpPr>
        <p:spPr/>
        <p:txBody>
          <a:bodyPr>
            <a:normAutofit/>
          </a:bodyPr>
          <a:lstStyle/>
          <a:p>
            <a:r>
              <a:rPr lang="en-US" dirty="0">
                <a:solidFill>
                  <a:schemeClr val="bg1"/>
                </a:solidFill>
              </a:rPr>
              <a:t>“results of the analyses indicate that the 1996 enactment of </a:t>
            </a:r>
            <a:r>
              <a:rPr lang="en-US" dirty="0">
                <a:solidFill>
                  <a:schemeClr val="bg1"/>
                </a:solidFill>
                <a:highlight>
                  <a:srgbClr val="FFFF00"/>
                </a:highlight>
              </a:rPr>
              <a:t>SORA</a:t>
            </a:r>
            <a:r>
              <a:rPr lang="en-US" dirty="0">
                <a:solidFill>
                  <a:schemeClr val="bg1"/>
                </a:solidFill>
              </a:rPr>
              <a:t> (and thus the beginning of the registry) </a:t>
            </a:r>
            <a:r>
              <a:rPr lang="en-US" b="1" i="1" dirty="0"/>
              <a:t>had no significant impact on rates of total sexual offending, rape, or child molestation,  whether viewed as a whole or in terms of offenses committed by first-time sex offenders or those committed by previously convicted sex offenders</a:t>
            </a:r>
            <a:r>
              <a:rPr lang="en-US" b="1" i="1" dirty="0">
                <a:solidFill>
                  <a:schemeClr val="bg1"/>
                </a:solidFill>
              </a:rPr>
              <a:t> </a:t>
            </a:r>
            <a:r>
              <a:rPr lang="en-US" b="1" i="1" dirty="0"/>
              <a:t>(i.e., repeat  offenders).”</a:t>
            </a:r>
            <a:br>
              <a:rPr lang="en-US" dirty="0"/>
            </a:br>
            <a:br>
              <a:rPr lang="en-US" dirty="0">
                <a:highlight>
                  <a:srgbClr val="FFFF00"/>
                </a:highlight>
              </a:rPr>
            </a:br>
            <a:r>
              <a:rPr lang="en-US" dirty="0">
                <a:highlight>
                  <a:srgbClr val="FFFF00"/>
                </a:highlight>
              </a:rPr>
              <a:t>-page 297</a:t>
            </a:r>
          </a:p>
        </p:txBody>
      </p:sp>
    </p:spTree>
    <p:extLst>
      <p:ext uri="{BB962C8B-B14F-4D97-AF65-F5344CB8AC3E}">
        <p14:creationId xmlns:p14="http://schemas.microsoft.com/office/powerpoint/2010/main" val="42848467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7AF06-50E1-4E1A-BE56-03120C19EB37}"/>
              </a:ext>
            </a:extLst>
          </p:cNvPr>
          <p:cNvSpPr>
            <a:spLocks noGrp="1"/>
          </p:cNvSpPr>
          <p:nvPr>
            <p:ph type="title"/>
          </p:nvPr>
        </p:nvSpPr>
        <p:spPr/>
        <p:txBody>
          <a:bodyPr/>
          <a:lstStyle/>
          <a:p>
            <a:r>
              <a:rPr lang="en-US" dirty="0"/>
              <a:t>Freakonomics Agrees</a:t>
            </a:r>
          </a:p>
        </p:txBody>
      </p:sp>
      <p:sp>
        <p:nvSpPr>
          <p:cNvPr id="3" name="Content Placeholder 2">
            <a:extLst>
              <a:ext uri="{FF2B5EF4-FFF2-40B4-BE49-F238E27FC236}">
                <a16:creationId xmlns:a16="http://schemas.microsoft.com/office/drawing/2014/main" id="{B90248F8-6BDD-4C1B-98E1-C8DEDB30C573}"/>
              </a:ext>
            </a:extLst>
          </p:cNvPr>
          <p:cNvSpPr>
            <a:spLocks noGrp="1"/>
          </p:cNvSpPr>
          <p:nvPr>
            <p:ph idx="1"/>
          </p:nvPr>
        </p:nvSpPr>
        <p:spPr/>
        <p:txBody>
          <a:bodyPr/>
          <a:lstStyle/>
          <a:p>
            <a:r>
              <a:rPr lang="en-US" dirty="0"/>
              <a:t>Listen to this podcast:</a:t>
            </a:r>
          </a:p>
          <a:p>
            <a:endParaRPr lang="en-US" dirty="0"/>
          </a:p>
          <a:p>
            <a:r>
              <a:rPr lang="en-US" dirty="0"/>
              <a:t>http://freakonomics.com/podcast/making-sex-offenders-pay-and-pay-and-pay-and-pay-a-new-freakonomics-radio-podcast/</a:t>
            </a:r>
          </a:p>
        </p:txBody>
      </p:sp>
    </p:spTree>
    <p:extLst>
      <p:ext uri="{BB962C8B-B14F-4D97-AF65-F5344CB8AC3E}">
        <p14:creationId xmlns:p14="http://schemas.microsoft.com/office/powerpoint/2010/main" val="2248717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2BB0ED-2508-C8B8-EAB6-DD3263598390}"/>
              </a:ext>
            </a:extLst>
          </p:cNvPr>
          <p:cNvSpPr>
            <a:spLocks noGrp="1"/>
          </p:cNvSpPr>
          <p:nvPr>
            <p:ph type="title"/>
          </p:nvPr>
        </p:nvSpPr>
        <p:spPr/>
        <p:txBody>
          <a:bodyPr/>
          <a:lstStyle/>
          <a:p>
            <a:r>
              <a:rPr lang="en-US" dirty="0">
                <a:solidFill>
                  <a:srgbClr val="2E6C57"/>
                </a:solidFill>
              </a:rPr>
              <a:t>Costs</a:t>
            </a:r>
          </a:p>
        </p:txBody>
      </p:sp>
      <p:graphicFrame>
        <p:nvGraphicFramePr>
          <p:cNvPr id="5" name="Content Placeholder 2">
            <a:extLst>
              <a:ext uri="{FF2B5EF4-FFF2-40B4-BE49-F238E27FC236}">
                <a16:creationId xmlns:a16="http://schemas.microsoft.com/office/drawing/2014/main" id="{73D858AA-5C9A-C592-1C6B-12F94E3255BE}"/>
              </a:ext>
            </a:extLst>
          </p:cNvPr>
          <p:cNvGraphicFramePr>
            <a:graphicFrameLocks noGrp="1"/>
          </p:cNvGraphicFramePr>
          <p:nvPr>
            <p:ph idx="1"/>
            <p:extLst>
              <p:ext uri="{D42A27DB-BD31-4B8C-83A1-F6EECF244321}">
                <p14:modId xmlns:p14="http://schemas.microsoft.com/office/powerpoint/2010/main" val="1031352391"/>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2744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E6C57">
            <a:alpha val="75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779427-12B0-D1BA-CE61-7450F8C855EA}"/>
              </a:ext>
            </a:extLst>
          </p:cNvPr>
          <p:cNvSpPr>
            <a:spLocks noGrp="1"/>
          </p:cNvSpPr>
          <p:nvPr>
            <p:ph idx="1"/>
          </p:nvPr>
        </p:nvSpPr>
        <p:spPr>
          <a:xfrm>
            <a:off x="4620671" y="363558"/>
            <a:ext cx="7421029" cy="6494442"/>
          </a:xfrm>
        </p:spPr>
        <p:txBody>
          <a:bodyPr anchor="ctr">
            <a:normAutofit lnSpcReduction="10000"/>
          </a:bodyPr>
          <a:lstStyle/>
          <a:p>
            <a:pPr>
              <a:spcBef>
                <a:spcPts val="0"/>
              </a:spcBef>
            </a:pPr>
            <a:r>
              <a:rPr lang="en-US" sz="2400" b="1" kern="1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There are currently more than 200,000 people who are listed for life on sex offender registries for acts they committed when they were children (Juvenile Law Center, 2023).</a:t>
            </a:r>
          </a:p>
          <a:p>
            <a:pPr marL="0" indent="0">
              <a:spcBef>
                <a:spcPts val="0"/>
              </a:spcBef>
              <a:buNone/>
            </a:pPr>
            <a:endParaRPr lang="en-US" sz="1600" kern="100" dirty="0">
              <a:effectLst/>
              <a:latin typeface="Open Sans" panose="020B0606030504020204" pitchFamily="34" charset="0"/>
              <a:ea typeface="Open Sans" panose="020B0606030504020204" pitchFamily="34" charset="0"/>
              <a:cs typeface="Open Sans" panose="020B0606030504020204" pitchFamily="34" charset="0"/>
            </a:endParaRPr>
          </a:p>
          <a:p>
            <a:pPr lvl="1">
              <a:spcBef>
                <a:spcPts val="0"/>
              </a:spcBef>
            </a:pPr>
            <a:r>
              <a:rPr lang="en-US" sz="2000" kern="100" dirty="0">
                <a:effectLst/>
                <a:latin typeface="Open Sans" panose="020B0606030504020204" pitchFamily="34" charset="0"/>
                <a:ea typeface="Open Sans" panose="020B0606030504020204" pitchFamily="34" charset="0"/>
                <a:cs typeface="Open Sans" panose="020B0606030504020204" pitchFamily="34" charset="0"/>
              </a:rPr>
              <a:t>acts such as simulating intercourse with similar-age siblings or peers, sexual exploration with younger children, or consensual sexual contact with another youth. </a:t>
            </a:r>
          </a:p>
          <a:p>
            <a:pPr marL="457200" lvl="1" indent="0">
              <a:spcBef>
                <a:spcPts val="0"/>
              </a:spcBef>
              <a:buNone/>
            </a:pPr>
            <a:endParaRPr lang="en-US" sz="2000" kern="100" dirty="0">
              <a:effectLst/>
              <a:latin typeface="Open Sans" panose="020B0606030504020204" pitchFamily="34" charset="0"/>
              <a:ea typeface="Open Sans" panose="020B0606030504020204" pitchFamily="34" charset="0"/>
              <a:cs typeface="Open Sans" panose="020B0606030504020204" pitchFamily="34" charset="0"/>
            </a:endParaRPr>
          </a:p>
          <a:p>
            <a:r>
              <a:rPr lang="en-US" sz="2400" b="1" kern="1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Annual costs to governments for managing youthful offenders are estimated to “range from $10 million to $100 million per year” (</a:t>
            </a:r>
            <a:r>
              <a:rPr lang="en-US" sz="2400" b="1" kern="10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Belzer</a:t>
            </a:r>
            <a:r>
              <a:rPr lang="en-US" sz="2400" b="1" kern="1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2015 p.6). </a:t>
            </a:r>
            <a:endParaRPr lang="en-US" sz="900" kern="100" dirty="0">
              <a:effectLst/>
              <a:latin typeface="Open Sans" panose="020B0606030504020204" pitchFamily="34" charset="0"/>
              <a:ea typeface="Open Sans" panose="020B0606030504020204" pitchFamily="34" charset="0"/>
              <a:cs typeface="Open Sans" panose="020B0606030504020204" pitchFamily="34" charset="0"/>
            </a:endParaRPr>
          </a:p>
          <a:p>
            <a:pPr lvl="1"/>
            <a:r>
              <a:rPr lang="en-US" sz="1900" kern="100" dirty="0">
                <a:effectLst/>
                <a:latin typeface="Open Sans" panose="020B0606030504020204" pitchFamily="34" charset="0"/>
                <a:ea typeface="Open Sans" panose="020B0606030504020204" pitchFamily="34" charset="0"/>
                <a:cs typeface="Open Sans" panose="020B0606030504020204" pitchFamily="34" charset="0"/>
              </a:rPr>
              <a:t>Social costs increase this </a:t>
            </a:r>
            <a:r>
              <a:rPr lang="en-US" sz="1900" kern="100" dirty="0">
                <a:latin typeface="Open Sans" panose="020B0606030504020204" pitchFamily="34" charset="0"/>
                <a:ea typeface="Open Sans" panose="020B0606030504020204" pitchFamily="34" charset="0"/>
                <a:cs typeface="Open Sans" panose="020B0606030504020204" pitchFamily="34" charset="0"/>
              </a:rPr>
              <a:t>by at </a:t>
            </a:r>
            <a:r>
              <a:rPr lang="en-US" sz="1900" kern="100" dirty="0">
                <a:effectLst/>
                <a:latin typeface="Open Sans" panose="020B0606030504020204" pitchFamily="34" charset="0"/>
                <a:ea typeface="Open Sans" panose="020B0606030504020204" pitchFamily="34" charset="0"/>
                <a:cs typeface="Open Sans" panose="020B0606030504020204" pitchFamily="34" charset="0"/>
              </a:rPr>
              <a:t>least ten-fold. </a:t>
            </a:r>
          </a:p>
          <a:p>
            <a:pPr marL="457200" lvl="1" indent="0">
              <a:buNone/>
            </a:pPr>
            <a:r>
              <a:rPr lang="en-US" sz="2200" kern="100" dirty="0">
                <a:effectLst/>
                <a:latin typeface="Open Sans" panose="020B0606030504020204" pitchFamily="34" charset="0"/>
                <a:ea typeface="Open Sans" panose="020B0606030504020204" pitchFamily="34" charset="0"/>
                <a:cs typeface="Open Sans" panose="020B0606030504020204" pitchFamily="34" charset="0"/>
              </a:rPr>
              <a:t> </a:t>
            </a:r>
          </a:p>
          <a:p>
            <a:r>
              <a:rPr lang="en-US" sz="2400" b="1" kern="100" dirty="0">
                <a:solidFill>
                  <a:schemeClr val="bg1"/>
                </a:solidFill>
                <a:latin typeface="Open Sans" panose="020B0606030504020204" pitchFamily="34" charset="0"/>
                <a:ea typeface="Open Sans" panose="020B0606030504020204" pitchFamily="34" charset="0"/>
                <a:cs typeface="Open Sans" panose="020B0606030504020204" pitchFamily="34" charset="0"/>
              </a:rPr>
              <a:t>D</a:t>
            </a:r>
            <a:r>
              <a:rPr lang="en-US" sz="2400" b="1" kern="1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irect costs passed on to youth and their families range from hundreds to thousands of dollars per year and may lead to incarceration of the youth when impoverished families cannot meet these obligations (Human Rights Watch 2013).  </a:t>
            </a:r>
          </a:p>
          <a:p>
            <a:endParaRPr lang="en-US" sz="3200" dirty="0">
              <a:solidFill>
                <a:schemeClr val="bg1"/>
              </a:solidFill>
            </a:endParaRPr>
          </a:p>
        </p:txBody>
      </p:sp>
      <p:sp>
        <p:nvSpPr>
          <p:cNvPr id="5" name="TextBox 4">
            <a:extLst>
              <a:ext uri="{FF2B5EF4-FFF2-40B4-BE49-F238E27FC236}">
                <a16:creationId xmlns:a16="http://schemas.microsoft.com/office/drawing/2014/main" id="{27E5ACB6-E5D8-E9C4-EC18-9A2A4BB11636}"/>
              </a:ext>
            </a:extLst>
          </p:cNvPr>
          <p:cNvSpPr txBox="1"/>
          <p:nvPr/>
        </p:nvSpPr>
        <p:spPr>
          <a:xfrm>
            <a:off x="0" y="0"/>
            <a:ext cx="4274545" cy="7017306"/>
          </a:xfrm>
          <a:prstGeom prst="rect">
            <a:avLst/>
          </a:prstGeom>
          <a:solidFill>
            <a:schemeClr val="bg1">
              <a:lumMod val="65000"/>
            </a:schemeClr>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7CD7678A-91C3-5E6D-EB7F-F0534CEF184C}"/>
              </a:ext>
            </a:extLst>
          </p:cNvPr>
          <p:cNvSpPr>
            <a:spLocks noGrp="1"/>
          </p:cNvSpPr>
          <p:nvPr>
            <p:ph type="title"/>
          </p:nvPr>
        </p:nvSpPr>
        <p:spPr>
          <a:xfrm>
            <a:off x="317846" y="1424196"/>
            <a:ext cx="3877586" cy="2731650"/>
          </a:xfrm>
        </p:spPr>
        <p:txBody>
          <a:bodyPr>
            <a:norm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Introduction</a:t>
            </a:r>
          </a:p>
        </p:txBody>
      </p:sp>
    </p:spTree>
    <p:extLst>
      <p:ext uri="{BB962C8B-B14F-4D97-AF65-F5344CB8AC3E}">
        <p14:creationId xmlns:p14="http://schemas.microsoft.com/office/powerpoint/2010/main" val="12867414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6CC539-8F55-5BE0-299F-7840EC64DE0A}"/>
              </a:ext>
            </a:extLst>
          </p:cNvPr>
          <p:cNvSpPr>
            <a:spLocks noGrp="1"/>
          </p:cNvSpPr>
          <p:nvPr>
            <p:ph type="ctrTitle"/>
          </p:nvPr>
        </p:nvSpPr>
        <p:spPr>
          <a:xfrm>
            <a:off x="1314824" y="735106"/>
            <a:ext cx="10053763" cy="2928470"/>
          </a:xfrm>
        </p:spPr>
        <p:txBody>
          <a:bodyPr anchor="b">
            <a:normAutofit/>
          </a:bodyPr>
          <a:lstStyle/>
          <a:p>
            <a:pPr algn="l"/>
            <a:r>
              <a:rPr lang="en-US" sz="4800" dirty="0">
                <a:solidFill>
                  <a:srgbClr val="FFFFFF"/>
                </a:solidFill>
              </a:rPr>
              <a:t>Treatment works, recidivism is low, and nothing seems to change when we stop putting kids on registries! </a:t>
            </a:r>
          </a:p>
        </p:txBody>
      </p:sp>
      <p:sp>
        <p:nvSpPr>
          <p:cNvPr id="2" name="TextBox 1">
            <a:extLst>
              <a:ext uri="{FF2B5EF4-FFF2-40B4-BE49-F238E27FC236}">
                <a16:creationId xmlns:a16="http://schemas.microsoft.com/office/drawing/2014/main" id="{37255D59-56AB-5B92-E079-A7E707D67527}"/>
              </a:ext>
            </a:extLst>
          </p:cNvPr>
          <p:cNvSpPr txBox="1"/>
          <p:nvPr/>
        </p:nvSpPr>
        <p:spPr>
          <a:xfrm>
            <a:off x="2790825" y="4838700"/>
            <a:ext cx="5592493" cy="369332"/>
          </a:xfrm>
          <a:prstGeom prst="rect">
            <a:avLst/>
          </a:prstGeom>
          <a:noFill/>
        </p:spPr>
        <p:txBody>
          <a:bodyPr wrap="none" rtlCol="0">
            <a:spAutoFit/>
          </a:bodyPr>
          <a:lstStyle/>
          <a:p>
            <a:r>
              <a:rPr lang="en-US" dirty="0"/>
              <a:t>The following slides are references that support this claim </a:t>
            </a:r>
          </a:p>
        </p:txBody>
      </p:sp>
    </p:spTree>
    <p:extLst>
      <p:ext uri="{BB962C8B-B14F-4D97-AF65-F5344CB8AC3E}">
        <p14:creationId xmlns:p14="http://schemas.microsoft.com/office/powerpoint/2010/main" val="226721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387A-7D35-3FAF-F19B-9C76527D5951}"/>
              </a:ext>
            </a:extLst>
          </p:cNvPr>
          <p:cNvSpPr>
            <a:spLocks noGrp="1"/>
          </p:cNvSpPr>
          <p:nvPr>
            <p:ph type="title"/>
          </p:nvPr>
        </p:nvSpPr>
        <p:spPr>
          <a:xfrm>
            <a:off x="1383564" y="348865"/>
            <a:ext cx="9718111" cy="1576446"/>
          </a:xfrm>
        </p:spPr>
        <p:txBody>
          <a:bodyPr anchor="ctr">
            <a:normAutofit/>
          </a:bodyPr>
          <a:lstStyle/>
          <a:p>
            <a:r>
              <a:rPr lang="en-US" sz="4000" dirty="0">
                <a:solidFill>
                  <a:srgbClr val="2E6C57"/>
                </a:solidFill>
                <a:latin typeface="Open Sans" panose="020B0606030504020204" pitchFamily="34" charset="0"/>
                <a:ea typeface="Open Sans" panose="020B0606030504020204" pitchFamily="34" charset="0"/>
                <a:cs typeface="Open Sans" panose="020B0606030504020204" pitchFamily="34" charset="0"/>
              </a:rPr>
              <a:t>Confounding Policy Issues</a:t>
            </a:r>
          </a:p>
        </p:txBody>
      </p:sp>
      <p:graphicFrame>
        <p:nvGraphicFramePr>
          <p:cNvPr id="22" name="Content Placeholder 2">
            <a:extLst>
              <a:ext uri="{FF2B5EF4-FFF2-40B4-BE49-F238E27FC236}">
                <a16:creationId xmlns:a16="http://schemas.microsoft.com/office/drawing/2014/main" id="{003BED41-F72F-DCD4-8F98-F36C0B883728}"/>
              </a:ext>
            </a:extLst>
          </p:cNvPr>
          <p:cNvGraphicFramePr>
            <a:graphicFrameLocks noGrp="1"/>
          </p:cNvGraphicFramePr>
          <p:nvPr>
            <p:ph idx="1"/>
            <p:extLst>
              <p:ext uri="{D42A27DB-BD31-4B8C-83A1-F6EECF244321}">
                <p14:modId xmlns:p14="http://schemas.microsoft.com/office/powerpoint/2010/main" val="848580657"/>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84716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ADC96-6CA8-5ED0-3AF0-3599F5EE94FA}"/>
              </a:ext>
            </a:extLst>
          </p:cNvPr>
          <p:cNvSpPr>
            <a:spLocks noGrp="1"/>
          </p:cNvSpPr>
          <p:nvPr>
            <p:ph type="title"/>
          </p:nvPr>
        </p:nvSpPr>
        <p:spPr>
          <a:xfrm>
            <a:off x="466722" y="3988106"/>
            <a:ext cx="3201366" cy="1377108"/>
          </a:xfrm>
        </p:spPr>
        <p:txBody>
          <a:bodyPr anchor="b">
            <a:normAutofit fontScale="90000"/>
          </a:bodyPr>
          <a:lstStyle/>
          <a:p>
            <a:pPr algn="r"/>
            <a:r>
              <a:rPr lang="en-US" sz="4000" dirty="0">
                <a:solidFill>
                  <a:srgbClr val="2E6C57"/>
                </a:solidFill>
                <a:latin typeface="Open Sans" panose="020B0606030504020204" pitchFamily="34" charset="0"/>
                <a:ea typeface="Open Sans" panose="020B0606030504020204" pitchFamily="34" charset="0"/>
                <a:cs typeface="Open Sans" panose="020B0606030504020204" pitchFamily="34" charset="0"/>
              </a:rPr>
              <a:t>Confounding Policy Issues</a:t>
            </a:r>
          </a:p>
        </p:txBody>
      </p:sp>
      <p:sp>
        <p:nvSpPr>
          <p:cNvPr id="3" name="Content Placeholder 2">
            <a:extLst>
              <a:ext uri="{FF2B5EF4-FFF2-40B4-BE49-F238E27FC236}">
                <a16:creationId xmlns:a16="http://schemas.microsoft.com/office/drawing/2014/main" id="{AEE28508-C576-2BD0-7E27-40F460F0D729}"/>
              </a:ext>
            </a:extLst>
          </p:cNvPr>
          <p:cNvSpPr>
            <a:spLocks noGrp="1"/>
          </p:cNvSpPr>
          <p:nvPr>
            <p:ph idx="1"/>
          </p:nvPr>
        </p:nvSpPr>
        <p:spPr>
          <a:xfrm>
            <a:off x="4810259" y="649480"/>
            <a:ext cx="6555347" cy="5546047"/>
          </a:xfrm>
        </p:spPr>
        <p:txBody>
          <a:bodyPr anchor="ctr">
            <a:normAutofit/>
          </a:bodyPr>
          <a:lstStyle/>
          <a:p>
            <a:r>
              <a:rPr lang="en-US" sz="3200" dirty="0">
                <a:latin typeface="Open Sans" panose="020B0606030504020204" pitchFamily="34" charset="0"/>
                <a:ea typeface="Open Sans" panose="020B0606030504020204" pitchFamily="34" charset="0"/>
                <a:cs typeface="Open Sans" panose="020B0606030504020204" pitchFamily="34" charset="0"/>
              </a:rPr>
              <a:t>Challenges in promoting legal changes: </a:t>
            </a:r>
          </a:p>
          <a:p>
            <a:r>
              <a:rPr lang="en-US" sz="3200" dirty="0">
                <a:latin typeface="Open Sans" panose="020B0606030504020204" pitchFamily="34" charset="0"/>
                <a:ea typeface="Open Sans" panose="020B0606030504020204" pitchFamily="34" charset="0"/>
                <a:cs typeface="Open Sans" panose="020B0606030504020204" pitchFamily="34" charset="0"/>
              </a:rPr>
              <a:t> No one wants to be portrayed as  either soft of sex offenders or not a protector of children</a:t>
            </a:r>
          </a:p>
        </p:txBody>
      </p:sp>
    </p:spTree>
    <p:extLst>
      <p:ext uri="{BB962C8B-B14F-4D97-AF65-F5344CB8AC3E}">
        <p14:creationId xmlns:p14="http://schemas.microsoft.com/office/powerpoint/2010/main" val="3141424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387A-7D35-3FAF-F19B-9C76527D5951}"/>
              </a:ext>
            </a:extLst>
          </p:cNvPr>
          <p:cNvSpPr>
            <a:spLocks noGrp="1"/>
          </p:cNvSpPr>
          <p:nvPr>
            <p:ph type="title"/>
          </p:nvPr>
        </p:nvSpPr>
        <p:spPr>
          <a:xfrm>
            <a:off x="510790" y="440675"/>
            <a:ext cx="3201366" cy="1319287"/>
          </a:xfrm>
        </p:spPr>
        <p:txBody>
          <a:bodyPr anchor="b">
            <a:normAutofit/>
          </a:bodyPr>
          <a:lstStyle/>
          <a:p>
            <a:pPr algn="r"/>
            <a:r>
              <a:rPr lang="en-US" sz="4000" dirty="0">
                <a:solidFill>
                  <a:srgbClr val="2E6C57"/>
                </a:solidFill>
              </a:rPr>
              <a:t>Confounding Policy Issues</a:t>
            </a:r>
          </a:p>
        </p:txBody>
      </p:sp>
      <p:graphicFrame>
        <p:nvGraphicFramePr>
          <p:cNvPr id="22" name="Content Placeholder 2">
            <a:extLst>
              <a:ext uri="{FF2B5EF4-FFF2-40B4-BE49-F238E27FC236}">
                <a16:creationId xmlns:a16="http://schemas.microsoft.com/office/drawing/2014/main" id="{003BED41-F72F-DCD4-8F98-F36C0B883728}"/>
              </a:ext>
            </a:extLst>
          </p:cNvPr>
          <p:cNvGraphicFramePr>
            <a:graphicFrameLocks noGrp="1"/>
          </p:cNvGraphicFramePr>
          <p:nvPr>
            <p:ph idx="1"/>
            <p:extLst>
              <p:ext uri="{D42A27DB-BD31-4B8C-83A1-F6EECF244321}">
                <p14:modId xmlns:p14="http://schemas.microsoft.com/office/powerpoint/2010/main" val="1491196978"/>
              </p:ext>
            </p:extLst>
          </p:nvPr>
        </p:nvGraphicFramePr>
        <p:xfrm>
          <a:off x="4810259" y="649480"/>
          <a:ext cx="6555347" cy="5546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11229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25D85-6EA0-3543-0E9D-84C4E80CC8F5}"/>
              </a:ext>
            </a:extLst>
          </p:cNvPr>
          <p:cNvSpPr>
            <a:spLocks noGrp="1"/>
          </p:cNvSpPr>
          <p:nvPr>
            <p:ph type="title"/>
          </p:nvPr>
        </p:nvSpPr>
        <p:spPr>
          <a:xfrm>
            <a:off x="992206" y="1608667"/>
            <a:ext cx="2823275" cy="4501127"/>
          </a:xfrm>
        </p:spPr>
        <p:txBody>
          <a:bodyPr anchor="t">
            <a:normAutofit fontScale="90000"/>
          </a:bodyPr>
          <a:lstStyle/>
          <a:p>
            <a:pPr algn="r"/>
            <a:r>
              <a:rPr lang="en-US" sz="5400" dirty="0">
                <a:solidFill>
                  <a:srgbClr val="FFFFFF"/>
                </a:solidFill>
              </a:rPr>
              <a:t>Current Issues for Study and Advocacy</a:t>
            </a:r>
          </a:p>
        </p:txBody>
      </p:sp>
      <p:sp>
        <p:nvSpPr>
          <p:cNvPr id="3" name="Content Placeholder 2">
            <a:extLst>
              <a:ext uri="{FF2B5EF4-FFF2-40B4-BE49-F238E27FC236}">
                <a16:creationId xmlns:a16="http://schemas.microsoft.com/office/drawing/2014/main" id="{11F7F832-E2C5-8151-257C-EE868C623C58}"/>
              </a:ext>
            </a:extLst>
          </p:cNvPr>
          <p:cNvSpPr>
            <a:spLocks noGrp="1"/>
          </p:cNvSpPr>
          <p:nvPr>
            <p:ph sz="half" idx="1"/>
          </p:nvPr>
        </p:nvSpPr>
        <p:spPr>
          <a:xfrm>
            <a:off x="4547698" y="346841"/>
            <a:ext cx="3421958" cy="5762953"/>
          </a:xfrm>
        </p:spPr>
        <p:txBody>
          <a:bodyPr>
            <a:noAutofit/>
          </a:bodyPr>
          <a:lstStyle/>
          <a:p>
            <a:endParaRPr lang="en-US" sz="4800" dirty="0"/>
          </a:p>
        </p:txBody>
      </p:sp>
    </p:spTree>
    <p:extLst>
      <p:ext uri="{BB962C8B-B14F-4D97-AF65-F5344CB8AC3E}">
        <p14:creationId xmlns:p14="http://schemas.microsoft.com/office/powerpoint/2010/main" val="1503615232"/>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E35AD-1EA3-4E54-81E7-7EE76E71B108}"/>
              </a:ext>
            </a:extLst>
          </p:cNvPr>
          <p:cNvSpPr>
            <a:spLocks noGrp="1"/>
          </p:cNvSpPr>
          <p:nvPr>
            <p:ph type="title"/>
          </p:nvPr>
        </p:nvSpPr>
        <p:spPr>
          <a:xfrm>
            <a:off x="5181601" y="634946"/>
            <a:ext cx="6368142" cy="1450757"/>
          </a:xfrm>
        </p:spPr>
        <p:txBody>
          <a:bodyPr>
            <a:normAutofit fontScale="90000"/>
          </a:bodyPr>
          <a:lstStyle/>
          <a:p>
            <a:r>
              <a:rPr lang="en-US" sz="5000" dirty="0">
                <a:solidFill>
                  <a:srgbClr val="5E5340"/>
                </a:solidFill>
              </a:rPr>
              <a:t>Listen!  </a:t>
            </a:r>
            <a:r>
              <a:rPr lang="en-US" sz="5000" i="1" dirty="0">
                <a:solidFill>
                  <a:srgbClr val="5E5340"/>
                </a:solidFill>
              </a:rPr>
              <a:t>This American Life:  Help Wanted</a:t>
            </a:r>
          </a:p>
        </p:txBody>
      </p:sp>
      <p:sp>
        <p:nvSpPr>
          <p:cNvPr id="3" name="Content Placeholder 2">
            <a:extLst>
              <a:ext uri="{FF2B5EF4-FFF2-40B4-BE49-F238E27FC236}">
                <a16:creationId xmlns:a16="http://schemas.microsoft.com/office/drawing/2014/main" id="{63017E38-944A-423D-8304-91EA33FD27E1}"/>
              </a:ext>
            </a:extLst>
          </p:cNvPr>
          <p:cNvSpPr>
            <a:spLocks noGrp="1"/>
          </p:cNvSpPr>
          <p:nvPr>
            <p:ph idx="1"/>
          </p:nvPr>
        </p:nvSpPr>
        <p:spPr>
          <a:xfrm>
            <a:off x="5181601" y="2198914"/>
            <a:ext cx="6368142" cy="3670180"/>
          </a:xfrm>
        </p:spPr>
        <p:txBody>
          <a:bodyPr>
            <a:normAutofit fontScale="92500" lnSpcReduction="20000"/>
          </a:bodyPr>
          <a:lstStyle/>
          <a:p>
            <a:pPr marL="0" indent="0">
              <a:buNone/>
            </a:pPr>
            <a:r>
              <a:rPr lang="en-US" sz="4000" dirty="0"/>
              <a:t>A young man  recognizing his attraction to children, wants help</a:t>
            </a:r>
          </a:p>
          <a:p>
            <a:endParaRPr lang="en-US" dirty="0"/>
          </a:p>
          <a:p>
            <a:endParaRPr lang="en-US" dirty="0"/>
          </a:p>
          <a:p>
            <a:endParaRPr lang="en-US" dirty="0"/>
          </a:p>
          <a:p>
            <a:pPr marL="0" indent="0">
              <a:buNone/>
            </a:pPr>
            <a:r>
              <a:rPr lang="en-US" dirty="0"/>
              <a:t>https://www.thisamericanlife.org/radio-archives/episode/522/tarred-and-feathered?act=2</a:t>
            </a:r>
          </a:p>
        </p:txBody>
      </p:sp>
      <p:pic>
        <p:nvPicPr>
          <p:cNvPr id="5" name="Picture 4" descr="A close up of a person wearing a blue shirt&#10;&#10;Description generated with high confidence">
            <a:extLst>
              <a:ext uri="{FF2B5EF4-FFF2-40B4-BE49-F238E27FC236}">
                <a16:creationId xmlns:a16="http://schemas.microsoft.com/office/drawing/2014/main" id="{7A67C006-B816-47D7-912B-133684C8DD7C}"/>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506" r="26444" b="2"/>
          <a:stretch/>
        </p:blipFill>
        <p:spPr>
          <a:xfrm>
            <a:off x="20" y="-12128"/>
            <a:ext cx="4654276" cy="6870127"/>
          </a:xfrm>
          <a:prstGeom prst="rect">
            <a:avLst/>
          </a:prstGeom>
        </p:spPr>
      </p:pic>
    </p:spTree>
    <p:extLst>
      <p:ext uri="{BB962C8B-B14F-4D97-AF65-F5344CB8AC3E}">
        <p14:creationId xmlns:p14="http://schemas.microsoft.com/office/powerpoint/2010/main" val="25863694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25D85-6EA0-3543-0E9D-84C4E80CC8F5}"/>
              </a:ext>
            </a:extLst>
          </p:cNvPr>
          <p:cNvSpPr>
            <a:spLocks noGrp="1"/>
          </p:cNvSpPr>
          <p:nvPr>
            <p:ph type="title"/>
          </p:nvPr>
        </p:nvSpPr>
        <p:spPr>
          <a:xfrm>
            <a:off x="992206" y="1608667"/>
            <a:ext cx="2823275" cy="4501127"/>
          </a:xfrm>
        </p:spPr>
        <p:txBody>
          <a:bodyPr anchor="t">
            <a:normAutofit fontScale="90000"/>
          </a:bodyPr>
          <a:lstStyle/>
          <a:p>
            <a:pPr algn="r"/>
            <a:r>
              <a:rPr lang="en-US" sz="5400" dirty="0">
                <a:solidFill>
                  <a:srgbClr val="FFFFFF"/>
                </a:solidFill>
              </a:rPr>
              <a:t>Current Issues for Study and Advocacy</a:t>
            </a:r>
          </a:p>
        </p:txBody>
      </p:sp>
      <p:sp>
        <p:nvSpPr>
          <p:cNvPr id="3" name="Content Placeholder 2">
            <a:extLst>
              <a:ext uri="{FF2B5EF4-FFF2-40B4-BE49-F238E27FC236}">
                <a16:creationId xmlns:a16="http://schemas.microsoft.com/office/drawing/2014/main" id="{11F7F832-E2C5-8151-257C-EE868C623C58}"/>
              </a:ext>
            </a:extLst>
          </p:cNvPr>
          <p:cNvSpPr>
            <a:spLocks noGrp="1"/>
          </p:cNvSpPr>
          <p:nvPr>
            <p:ph sz="half" idx="1"/>
          </p:nvPr>
        </p:nvSpPr>
        <p:spPr>
          <a:xfrm>
            <a:off x="4547698" y="1608667"/>
            <a:ext cx="3421958" cy="4501127"/>
          </a:xfrm>
        </p:spPr>
        <p:txBody>
          <a:bodyPr>
            <a:normAutofit/>
          </a:bodyPr>
          <a:lstStyle/>
          <a:p>
            <a:r>
              <a:rPr lang="en-US" sz="4800" dirty="0"/>
              <a:t>Trying youth as adults</a:t>
            </a:r>
          </a:p>
        </p:txBody>
      </p:sp>
    </p:spTree>
    <p:extLst>
      <p:ext uri="{BB962C8B-B14F-4D97-AF65-F5344CB8AC3E}">
        <p14:creationId xmlns:p14="http://schemas.microsoft.com/office/powerpoint/2010/main" val="4195255612"/>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show="0">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25D85-6EA0-3543-0E9D-84C4E80CC8F5}"/>
              </a:ext>
            </a:extLst>
          </p:cNvPr>
          <p:cNvSpPr>
            <a:spLocks noGrp="1"/>
          </p:cNvSpPr>
          <p:nvPr>
            <p:ph type="title"/>
          </p:nvPr>
        </p:nvSpPr>
        <p:spPr>
          <a:xfrm>
            <a:off x="992206" y="1608667"/>
            <a:ext cx="2823275" cy="4501127"/>
          </a:xfrm>
        </p:spPr>
        <p:txBody>
          <a:bodyPr anchor="t">
            <a:normAutofit fontScale="90000"/>
          </a:bodyPr>
          <a:lstStyle/>
          <a:p>
            <a:pPr algn="r"/>
            <a:r>
              <a:rPr lang="en-US" sz="5400" dirty="0">
                <a:solidFill>
                  <a:srgbClr val="FFFFFF"/>
                </a:solidFill>
              </a:rPr>
              <a:t>Current Issues for Study and Advocacy</a:t>
            </a:r>
          </a:p>
        </p:txBody>
      </p:sp>
      <p:sp>
        <p:nvSpPr>
          <p:cNvPr id="3" name="Content Placeholder 2">
            <a:extLst>
              <a:ext uri="{FF2B5EF4-FFF2-40B4-BE49-F238E27FC236}">
                <a16:creationId xmlns:a16="http://schemas.microsoft.com/office/drawing/2014/main" id="{11F7F832-E2C5-8151-257C-EE868C623C58}"/>
              </a:ext>
            </a:extLst>
          </p:cNvPr>
          <p:cNvSpPr>
            <a:spLocks noGrp="1"/>
          </p:cNvSpPr>
          <p:nvPr>
            <p:ph sz="half" idx="1"/>
          </p:nvPr>
        </p:nvSpPr>
        <p:spPr>
          <a:xfrm>
            <a:off x="4547698" y="1608667"/>
            <a:ext cx="3421958" cy="4501127"/>
          </a:xfrm>
        </p:spPr>
        <p:txBody>
          <a:bodyPr>
            <a:normAutofit/>
          </a:bodyPr>
          <a:lstStyle/>
          <a:p>
            <a:r>
              <a:rPr lang="en-US" sz="3200" dirty="0"/>
              <a:t> Have the number of cases  changed in the states who have changed their policies about registration and notification for youth?</a:t>
            </a:r>
          </a:p>
        </p:txBody>
      </p:sp>
      <p:sp>
        <p:nvSpPr>
          <p:cNvPr id="4" name="Content Placeholder 3">
            <a:extLst>
              <a:ext uri="{FF2B5EF4-FFF2-40B4-BE49-F238E27FC236}">
                <a16:creationId xmlns:a16="http://schemas.microsoft.com/office/drawing/2014/main" id="{2AC6EF24-B29E-F4C2-1F90-71DCB0EBC1C6}"/>
              </a:ext>
            </a:extLst>
          </p:cNvPr>
          <p:cNvSpPr>
            <a:spLocks noGrp="1"/>
          </p:cNvSpPr>
          <p:nvPr>
            <p:ph sz="half" idx="2"/>
          </p:nvPr>
        </p:nvSpPr>
        <p:spPr>
          <a:xfrm>
            <a:off x="8289696" y="1608667"/>
            <a:ext cx="3421957" cy="4501127"/>
          </a:xfrm>
        </p:spPr>
        <p:txBody>
          <a:bodyPr>
            <a:normAutofit/>
          </a:bodyPr>
          <a:lstStyle/>
          <a:p>
            <a:r>
              <a:rPr lang="en-US" sz="4000" dirty="0">
                <a:solidFill>
                  <a:schemeClr val="accent2"/>
                </a:solidFill>
              </a:rPr>
              <a:t>Pennsylvania data shows it has not!</a:t>
            </a:r>
          </a:p>
          <a:p>
            <a:r>
              <a:rPr lang="en-US" sz="4000" dirty="0">
                <a:solidFill>
                  <a:schemeClr val="accent2"/>
                </a:solidFill>
              </a:rPr>
              <a:t>Additional states analysis coming! </a:t>
            </a:r>
          </a:p>
        </p:txBody>
      </p:sp>
    </p:spTree>
    <p:extLst>
      <p:ext uri="{BB962C8B-B14F-4D97-AF65-F5344CB8AC3E}">
        <p14:creationId xmlns:p14="http://schemas.microsoft.com/office/powerpoint/2010/main" val="34447434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E240B-E1F3-C2C2-02C4-33452A31C6CA}"/>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Policy History – How did we get here?</a:t>
            </a:r>
          </a:p>
        </p:txBody>
      </p:sp>
      <p:sp>
        <p:nvSpPr>
          <p:cNvPr id="3" name="Content Placeholder 2">
            <a:extLst>
              <a:ext uri="{FF2B5EF4-FFF2-40B4-BE49-F238E27FC236}">
                <a16:creationId xmlns:a16="http://schemas.microsoft.com/office/drawing/2014/main" id="{975E237A-94E3-6E04-3FB7-E864DE48956B}"/>
              </a:ext>
            </a:extLst>
          </p:cNvPr>
          <p:cNvSpPr>
            <a:spLocks noGrp="1"/>
          </p:cNvSpPr>
          <p:nvPr>
            <p:ph idx="1"/>
          </p:nvPr>
        </p:nvSpPr>
        <p:spPr>
          <a:xfrm>
            <a:off x="6096000" y="1180992"/>
            <a:ext cx="5765936" cy="5908363"/>
          </a:xfrm>
        </p:spPr>
        <p:txBody>
          <a:bodyPr anchor="ctr">
            <a:normAutofit fontScale="92500" lnSpcReduction="10000"/>
          </a:bodyPr>
          <a:lstStyle/>
          <a:p>
            <a:r>
              <a:rPr lang="en-US" sz="2400" dirty="0">
                <a:latin typeface="Open Sans" panose="020B0606030504020204" pitchFamily="34" charset="0"/>
                <a:ea typeface="Open Sans" panose="020B0606030504020204" pitchFamily="34" charset="0"/>
                <a:cs typeface="Open Sans" panose="020B0606030504020204" pitchFamily="34" charset="0"/>
              </a:rPr>
              <a:t>The first state </a:t>
            </a:r>
            <a:r>
              <a:rPr lang="en-US" sz="2400" dirty="0">
                <a:effectLst/>
                <a:latin typeface="Open Sans" panose="020B0606030504020204" pitchFamily="34" charset="0"/>
                <a:ea typeface="Open Sans" panose="020B0606030504020204" pitchFamily="34" charset="0"/>
                <a:cs typeface="Open Sans" panose="020B0606030504020204" pitchFamily="34" charset="0"/>
              </a:rPr>
              <a:t>sex offender registry was introduced in 1947 (CA), but used locally earlier as a tool to help law enforcement identify potential suspects when a sex crime occurred.</a:t>
            </a:r>
          </a:p>
          <a:p>
            <a:pPr marL="0" indent="0">
              <a:buNone/>
            </a:pPr>
            <a:endParaRPr lang="en-US" sz="1100" dirty="0">
              <a:effectLst/>
              <a:latin typeface="Open Sans" panose="020B0606030504020204" pitchFamily="34" charset="0"/>
              <a:ea typeface="Open Sans" panose="020B0606030504020204" pitchFamily="34" charset="0"/>
              <a:cs typeface="Open Sans" panose="020B0606030504020204" pitchFamily="34" charset="0"/>
            </a:endParaRPr>
          </a:p>
          <a:p>
            <a:r>
              <a:rPr lang="en-US" sz="2400" kern="100" dirty="0">
                <a:effectLst/>
                <a:latin typeface="Open Sans" panose="020B0606030504020204" pitchFamily="34" charset="0"/>
                <a:ea typeface="Open Sans" panose="020B0606030504020204" pitchFamily="34" charset="0"/>
                <a:cs typeface="Open Sans" panose="020B0606030504020204" pitchFamily="34" charset="0"/>
              </a:rPr>
              <a:t>After the tragic and highly publicized murders of two children, Adam Walsh and Megan </a:t>
            </a:r>
            <a:r>
              <a:rPr lang="en-US" sz="2400" kern="100" dirty="0" err="1">
                <a:effectLst/>
                <a:latin typeface="Open Sans" panose="020B0606030504020204" pitchFamily="34" charset="0"/>
                <a:ea typeface="Open Sans" panose="020B0606030504020204" pitchFamily="34" charset="0"/>
                <a:cs typeface="Open Sans" panose="020B0606030504020204" pitchFamily="34" charset="0"/>
              </a:rPr>
              <a:t>Kanka</a:t>
            </a:r>
            <a:r>
              <a:rPr lang="en-US" sz="2400" kern="100" dirty="0">
                <a:effectLst/>
                <a:latin typeface="Open Sans" panose="020B0606030504020204" pitchFamily="34" charset="0"/>
                <a:ea typeface="Open Sans" panose="020B0606030504020204" pitchFamily="34" charset="0"/>
                <a:cs typeface="Open Sans" panose="020B0606030504020204" pitchFamily="34" charset="0"/>
              </a:rPr>
              <a:t>, by sex offenders in the 1990s, many states created sexual offender registries and made community notification and publication of information from these registries the norm. </a:t>
            </a:r>
          </a:p>
          <a:p>
            <a:pPr marL="0" indent="0">
              <a:buNone/>
            </a:pPr>
            <a:endParaRPr lang="en-US" sz="1200" kern="100" dirty="0">
              <a:effectLst/>
              <a:latin typeface="Open Sans" panose="020B0606030504020204" pitchFamily="34" charset="0"/>
              <a:ea typeface="Open Sans" panose="020B0606030504020204" pitchFamily="34" charset="0"/>
              <a:cs typeface="Open Sans" panose="020B0606030504020204" pitchFamily="34" charset="0"/>
            </a:endParaRPr>
          </a:p>
          <a:p>
            <a:r>
              <a:rPr lang="en-US" sz="2400" dirty="0">
                <a:effectLst/>
                <a:latin typeface="Open Sans" panose="020B0606030504020204" pitchFamily="34" charset="0"/>
                <a:ea typeface="Open Sans" panose="020B0606030504020204" pitchFamily="34" charset="0"/>
                <a:cs typeface="Open Sans" panose="020B0606030504020204" pitchFamily="34" charset="0"/>
              </a:rPr>
              <a:t>In July 2006, President Bush signed the Adam Walsh Child Protection and Safety Act into federal law, mandating that all states create/maintain registries. </a:t>
            </a:r>
          </a:p>
          <a:p>
            <a:pPr marL="0" marR="0">
              <a:spcBef>
                <a:spcPts val="0"/>
              </a:spcBef>
              <a:spcAft>
                <a:spcPts val="0"/>
              </a:spcAft>
            </a:pPr>
            <a:endParaRPr lang="en-US" sz="16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p>
        </p:txBody>
      </p:sp>
      <p:pic>
        <p:nvPicPr>
          <p:cNvPr id="5" name="Picture 4" descr="A person sitting on a bench holding a skateboard&#10;&#10;Description automatically generated">
            <a:extLst>
              <a:ext uri="{FF2B5EF4-FFF2-40B4-BE49-F238E27FC236}">
                <a16:creationId xmlns:a16="http://schemas.microsoft.com/office/drawing/2014/main" id="{CA5614A1-2FEE-6A12-F7B4-D6B817A52404}"/>
              </a:ext>
            </a:extLst>
          </p:cNvPr>
          <p:cNvPicPr>
            <a:picLocks noChangeAspect="1"/>
          </p:cNvPicPr>
          <p:nvPr/>
        </p:nvPicPr>
        <p:blipFill rotWithShape="1">
          <a:blip r:embed="rId2"/>
          <a:srcRect l="-4477" r="20822"/>
          <a:stretch/>
        </p:blipFill>
        <p:spPr>
          <a:xfrm>
            <a:off x="-2366056" y="0"/>
            <a:ext cx="8120533" cy="6983591"/>
          </a:xfrm>
          <a:prstGeom prst="rect">
            <a:avLst/>
          </a:prstGeom>
        </p:spPr>
      </p:pic>
      <p:sp>
        <p:nvSpPr>
          <p:cNvPr id="4" name="TextBox 3">
            <a:extLst>
              <a:ext uri="{FF2B5EF4-FFF2-40B4-BE49-F238E27FC236}">
                <a16:creationId xmlns:a16="http://schemas.microsoft.com/office/drawing/2014/main" id="{CE6CA9D4-F308-E2E4-E345-F135E9672852}"/>
              </a:ext>
            </a:extLst>
          </p:cNvPr>
          <p:cNvSpPr txBox="1"/>
          <p:nvPr/>
        </p:nvSpPr>
        <p:spPr>
          <a:xfrm>
            <a:off x="4835593" y="289786"/>
            <a:ext cx="8286750" cy="594137"/>
          </a:xfrm>
          <a:prstGeom prst="rect">
            <a:avLst/>
          </a:prstGeom>
          <a:noFill/>
        </p:spPr>
        <p:txBody>
          <a:bodyPr wrap="square">
            <a:spAutoFit/>
          </a:bodyPr>
          <a:lstStyle/>
          <a:p>
            <a:pPr algn="ctr">
              <a:lnSpc>
                <a:spcPct val="90000"/>
              </a:lnSpc>
              <a:spcAft>
                <a:spcPts val="600"/>
              </a:spcAft>
            </a:pPr>
            <a:r>
              <a:rPr lang="en-US" sz="3600" b="1" dirty="0">
                <a:latin typeface="Open Sans" panose="020B0606030504020204" pitchFamily="34" charset="0"/>
                <a:ea typeface="Open Sans" panose="020B0606030504020204" pitchFamily="34" charset="0"/>
                <a:cs typeface="Open Sans" panose="020B0606030504020204" pitchFamily="34" charset="0"/>
              </a:rPr>
              <a:t>Historical &amp; Social Contexts</a:t>
            </a:r>
          </a:p>
        </p:txBody>
      </p:sp>
    </p:spTree>
    <p:extLst>
      <p:ext uri="{BB962C8B-B14F-4D97-AF65-F5344CB8AC3E}">
        <p14:creationId xmlns:p14="http://schemas.microsoft.com/office/powerpoint/2010/main" val="2536137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986BB-F4AC-D30D-0658-7A3E79F9B1DA}"/>
              </a:ext>
            </a:extLst>
          </p:cNvPr>
          <p:cNvSpPr>
            <a:spLocks noGrp="1"/>
          </p:cNvSpPr>
          <p:nvPr>
            <p:ph type="title"/>
          </p:nvPr>
        </p:nvSpPr>
        <p:spPr>
          <a:xfrm>
            <a:off x="167391" y="91440"/>
            <a:ext cx="6896349" cy="1322024"/>
          </a:xfrm>
        </p:spPr>
        <p:txBody>
          <a:bodyPr anchor="b">
            <a:normAutofit/>
          </a:bodyPr>
          <a:lstStyle/>
          <a:p>
            <a:r>
              <a:rPr lang="en-US" sz="3000" b="1" dirty="0">
                <a:latin typeface="Open Sans" panose="020B0606030504020204" pitchFamily="34" charset="0"/>
                <a:ea typeface="Open Sans" panose="020B0606030504020204" pitchFamily="34" charset="0"/>
                <a:cs typeface="Open Sans" panose="020B0606030504020204" pitchFamily="34" charset="0"/>
              </a:rPr>
              <a:t>Strategic Environment 1990’s: </a:t>
            </a:r>
            <a:br>
              <a:rPr lang="en-US" sz="3000" b="1" dirty="0">
                <a:latin typeface="Open Sans" panose="020B0606030504020204" pitchFamily="34" charset="0"/>
                <a:ea typeface="Open Sans" panose="020B0606030504020204" pitchFamily="34" charset="0"/>
                <a:cs typeface="Open Sans" panose="020B0606030504020204" pitchFamily="34" charset="0"/>
              </a:rPr>
            </a:br>
            <a:r>
              <a:rPr lang="en-US" sz="3000" b="1" dirty="0">
                <a:latin typeface="Open Sans" panose="020B0606030504020204" pitchFamily="34" charset="0"/>
                <a:ea typeface="Open Sans" panose="020B0606030504020204" pitchFamily="34" charset="0"/>
                <a:cs typeface="Open Sans" panose="020B0606030504020204" pitchFamily="34" charset="0"/>
              </a:rPr>
              <a:t>The Myth of the ‘Super Predator’ </a:t>
            </a:r>
          </a:p>
        </p:txBody>
      </p:sp>
      <p:sp>
        <p:nvSpPr>
          <p:cNvPr id="3" name="Content Placeholder 2">
            <a:extLst>
              <a:ext uri="{FF2B5EF4-FFF2-40B4-BE49-F238E27FC236}">
                <a16:creationId xmlns:a16="http://schemas.microsoft.com/office/drawing/2014/main" id="{778E371D-4F3C-EE77-619C-6E98316CA843}"/>
              </a:ext>
            </a:extLst>
          </p:cNvPr>
          <p:cNvSpPr>
            <a:spLocks noGrp="1"/>
          </p:cNvSpPr>
          <p:nvPr>
            <p:ph idx="1"/>
          </p:nvPr>
        </p:nvSpPr>
        <p:spPr>
          <a:xfrm>
            <a:off x="6492241" y="340488"/>
            <a:ext cx="5508057" cy="6013557"/>
          </a:xfrm>
        </p:spPr>
        <p:txBody>
          <a:bodyPr anchor="t">
            <a:normAutofit fontScale="25000" lnSpcReduction="20000"/>
          </a:bodyPr>
          <a:lstStyle/>
          <a:p>
            <a:pPr>
              <a:lnSpc>
                <a:spcPct val="120000"/>
              </a:lnSpc>
            </a:pPr>
            <a:r>
              <a:rPr lang="en-US" sz="6800" dirty="0">
                <a:effectLst/>
                <a:latin typeface="Open Sans" panose="020B0606030504020204" pitchFamily="34" charset="0"/>
                <a:ea typeface="Open Sans" panose="020B0606030504020204" pitchFamily="34" charset="0"/>
                <a:cs typeface="Open Sans" panose="020B0606030504020204" pitchFamily="34" charset="0"/>
              </a:rPr>
              <a:t>This federal mandate coincided with an increase in youth crime at the same time that some of the key provisions of the juvenile justice system, developed in the </a:t>
            </a:r>
            <a:r>
              <a:rPr lang="en-US" sz="6800" dirty="0" err="1">
                <a:effectLst/>
                <a:latin typeface="Open Sans" panose="020B0606030504020204" pitchFamily="34" charset="0"/>
                <a:ea typeface="Open Sans" panose="020B0606030504020204" pitchFamily="34" charset="0"/>
                <a:cs typeface="Open Sans" panose="020B0606030504020204" pitchFamily="34" charset="0"/>
              </a:rPr>
              <a:t>1950’s</a:t>
            </a:r>
            <a:r>
              <a:rPr lang="en-US" sz="6800" dirty="0">
                <a:effectLst/>
                <a:latin typeface="Open Sans" panose="020B0606030504020204" pitchFamily="34" charset="0"/>
                <a:ea typeface="Open Sans" panose="020B0606030504020204" pitchFamily="34" charset="0"/>
                <a:cs typeface="Open Sans" panose="020B0606030504020204" pitchFamily="34" charset="0"/>
              </a:rPr>
              <a:t> and </a:t>
            </a:r>
            <a:r>
              <a:rPr lang="en-US" sz="6800" dirty="0" err="1">
                <a:effectLst/>
                <a:latin typeface="Open Sans" panose="020B0606030504020204" pitchFamily="34" charset="0"/>
                <a:ea typeface="Open Sans" panose="020B0606030504020204" pitchFamily="34" charset="0"/>
                <a:cs typeface="Open Sans" panose="020B0606030504020204" pitchFamily="34" charset="0"/>
              </a:rPr>
              <a:t>1960’s</a:t>
            </a:r>
            <a:r>
              <a:rPr lang="en-US" sz="6800" dirty="0">
                <a:effectLst/>
                <a:latin typeface="Open Sans" panose="020B0606030504020204" pitchFamily="34" charset="0"/>
                <a:ea typeface="Open Sans" panose="020B0606030504020204" pitchFamily="34" charset="0"/>
                <a:cs typeface="Open Sans" panose="020B0606030504020204" pitchFamily="34" charset="0"/>
              </a:rPr>
              <a:t>, were being rescinded. Together, this set the stage for youth with problematic sexual behaviors to be swept up in the same net as violent sex offenders.</a:t>
            </a:r>
          </a:p>
          <a:p>
            <a:pPr marL="0" indent="0">
              <a:lnSpc>
                <a:spcPct val="120000"/>
              </a:lnSpc>
              <a:buNone/>
            </a:pPr>
            <a:endParaRPr lang="en-US" sz="3600" dirty="0">
              <a:effectLst/>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r>
              <a:rPr lang="en-US" sz="6800" dirty="0">
                <a:latin typeface="Open Sans" panose="020B0606030504020204" pitchFamily="34" charset="0"/>
                <a:ea typeface="Open Sans" panose="020B0606030504020204" pitchFamily="34" charset="0"/>
                <a:cs typeface="Open Sans" panose="020B0606030504020204" pitchFamily="34" charset="0"/>
              </a:rPr>
              <a:t>The </a:t>
            </a:r>
            <a:r>
              <a:rPr lang="en-US" sz="6800" i="1" dirty="0">
                <a:latin typeface="Open Sans" panose="020B0606030504020204" pitchFamily="34" charset="0"/>
                <a:ea typeface="Open Sans" panose="020B0606030504020204" pitchFamily="34" charset="0"/>
                <a:cs typeface="Open Sans" panose="020B0606030504020204" pitchFamily="34" charset="0"/>
              </a:rPr>
              <a:t>‘super predator’ </a:t>
            </a:r>
            <a:r>
              <a:rPr lang="en-US" sz="6800" dirty="0">
                <a:latin typeface="Open Sans" panose="020B0606030504020204" pitchFamily="34" charset="0"/>
                <a:ea typeface="Open Sans" panose="020B0606030504020204" pitchFamily="34" charset="0"/>
                <a:cs typeface="Open Sans" panose="020B0606030504020204" pitchFamily="34" charset="0"/>
              </a:rPr>
              <a:t>myth: The term was coined in 1995 after a criminologist extrapolated from a study in Philadelphia that showed that 6% of the kids known to the juvenile justice system accounted for more than half of the serious crimes.</a:t>
            </a:r>
          </a:p>
          <a:p>
            <a:pPr marL="0" indent="0">
              <a:lnSpc>
                <a:spcPct val="120000"/>
              </a:lnSpc>
              <a:buNone/>
            </a:pPr>
            <a:endParaRPr lang="en-US" sz="3600"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pPr>
            <a:r>
              <a:rPr lang="en-US" sz="6800" dirty="0">
                <a:latin typeface="Open Sans" panose="020B0606030504020204" pitchFamily="34" charset="0"/>
                <a:ea typeface="Open Sans" panose="020B0606030504020204" pitchFamily="34" charset="0"/>
                <a:cs typeface="Open Sans" panose="020B0606030504020204" pitchFamily="34" charset="0"/>
              </a:rPr>
              <a:t>‘</a:t>
            </a:r>
            <a:r>
              <a:rPr lang="en-US" sz="6800" i="0" dirty="0">
                <a:effectLst/>
                <a:latin typeface="Open Sans" panose="020B0606030504020204" pitchFamily="34" charset="0"/>
                <a:ea typeface="Open Sans" panose="020B0606030504020204" pitchFamily="34" charset="0"/>
                <a:cs typeface="Open Sans" panose="020B0606030504020204" pitchFamily="34" charset="0"/>
              </a:rPr>
              <a:t>He blamed these chronic offenders on “moral poverty…the poverty of being without loving, capable, responsible adults who teach you right from wrong.” </a:t>
            </a:r>
            <a:r>
              <a:rPr lang="en-US" sz="6800" i="0" dirty="0" err="1">
                <a:effectLst/>
                <a:latin typeface="Open Sans" panose="020B0606030504020204" pitchFamily="34" charset="0"/>
                <a:ea typeface="Open Sans" panose="020B0606030504020204" pitchFamily="34" charset="0"/>
                <a:cs typeface="Open Sans" panose="020B0606030504020204" pitchFamily="34" charset="0"/>
              </a:rPr>
              <a:t>DiIulio</a:t>
            </a:r>
            <a:r>
              <a:rPr lang="en-US" sz="6800" i="0" dirty="0">
                <a:effectLst/>
                <a:latin typeface="Open Sans" panose="020B0606030504020204" pitchFamily="34" charset="0"/>
                <a:ea typeface="Open Sans" panose="020B0606030504020204" pitchFamily="34" charset="0"/>
                <a:cs typeface="Open Sans" panose="020B0606030504020204" pitchFamily="34" charset="0"/>
              </a:rPr>
              <a:t> warned that by the year 2000 an additional 30,000 young “murderers, rapists, and muggers” would be roaming America’s streets, sowing mayhem.</a:t>
            </a:r>
            <a:endParaRPr lang="en-US" sz="6800" dirty="0">
              <a:latin typeface="Open Sans" panose="020B0606030504020204" pitchFamily="34" charset="0"/>
              <a:ea typeface="Open Sans" panose="020B0606030504020204" pitchFamily="34" charset="0"/>
              <a:cs typeface="Open Sans" panose="020B0606030504020204" pitchFamily="34" charset="0"/>
            </a:endParaRPr>
          </a:p>
          <a:p>
            <a:endParaRPr lang="en-US" sz="1800" dirty="0">
              <a:latin typeface="Open Sans" panose="020B0606030504020204" pitchFamily="34" charset="0"/>
              <a:ea typeface="Open Sans" panose="020B0606030504020204" pitchFamily="34" charset="0"/>
              <a:cs typeface="Open Sans" panose="020B0606030504020204" pitchFamily="34" charset="0"/>
            </a:endParaRPr>
          </a:p>
          <a:p>
            <a:endParaRPr lang="en-US" sz="800" dirty="0"/>
          </a:p>
        </p:txBody>
      </p:sp>
      <p:pic>
        <p:nvPicPr>
          <p:cNvPr id="1026" name="Picture 2" descr="Image: A juvenile detention center yard, with fences and wire, overlayed with orange text that reads: 'Superpredators' Arrive, and \&quot;Teen Crime Time Bomb Set to Explode\&quot;">
            <a:extLst>
              <a:ext uri="{FF2B5EF4-FFF2-40B4-BE49-F238E27FC236}">
                <a16:creationId xmlns:a16="http://schemas.microsoft.com/office/drawing/2014/main" id="{C342C2D9-80F9-65A1-3C71-1950F6B52A6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6528" y="1778919"/>
            <a:ext cx="5904298" cy="33001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79E8D86-4D65-2B6F-EFE5-59E8EECD42C8}"/>
              </a:ext>
            </a:extLst>
          </p:cNvPr>
          <p:cNvSpPr txBox="1"/>
          <p:nvPr/>
        </p:nvSpPr>
        <p:spPr>
          <a:xfrm>
            <a:off x="63568" y="5281069"/>
            <a:ext cx="6187015" cy="1292662"/>
          </a:xfrm>
          <a:prstGeom prst="rect">
            <a:avLst/>
          </a:prstGeom>
          <a:noFill/>
        </p:spPr>
        <p:txBody>
          <a:bodyPr wrap="square" rtlCol="0">
            <a:spAutoFit/>
          </a:bodyPr>
          <a:lstStyle/>
          <a:p>
            <a:endParaRPr lang="en-US" sz="800" b="0" i="0" dirty="0">
              <a:effectLst/>
              <a:latin typeface="Open Sans" panose="020B0606030504020204" pitchFamily="34" charset="0"/>
              <a:ea typeface="Open Sans" panose="020B0606030504020204" pitchFamily="34" charset="0"/>
              <a:cs typeface="Open Sans" panose="020B0606030504020204" pitchFamily="34" charset="0"/>
            </a:endParaRPr>
          </a:p>
          <a:p>
            <a:r>
              <a:rPr lang="en-US" sz="1400" dirty="0">
                <a:latin typeface="Open Sans" panose="020B0606030504020204" pitchFamily="34" charset="0"/>
                <a:ea typeface="Open Sans" panose="020B0606030504020204" pitchFamily="34" charset="0"/>
                <a:cs typeface="Open Sans" panose="020B0606030504020204" pitchFamily="34" charset="0"/>
                <a:hlinkClick r:id="rId3"/>
              </a:rPr>
              <a:t>Analysis: How the media created a '</a:t>
            </a:r>
            <a:r>
              <a:rPr lang="en-US" sz="1400" dirty="0" err="1">
                <a:latin typeface="Open Sans" panose="020B0606030504020204" pitchFamily="34" charset="0"/>
                <a:ea typeface="Open Sans" panose="020B0606030504020204" pitchFamily="34" charset="0"/>
                <a:cs typeface="Open Sans" panose="020B0606030504020204" pitchFamily="34" charset="0"/>
                <a:hlinkClick r:id="rId3"/>
              </a:rPr>
              <a:t>superpredator</a:t>
            </a:r>
            <a:r>
              <a:rPr lang="en-US" sz="1400" dirty="0">
                <a:latin typeface="Open Sans" panose="020B0606030504020204" pitchFamily="34" charset="0"/>
                <a:ea typeface="Open Sans" panose="020B0606030504020204" pitchFamily="34" charset="0"/>
                <a:cs typeface="Open Sans" panose="020B0606030504020204" pitchFamily="34" charset="0"/>
                <a:hlinkClick r:id="rId3"/>
              </a:rPr>
              <a:t>' myth that harmed a generation of Black youth (nbcnews.com)</a:t>
            </a:r>
            <a:r>
              <a:rPr lang="en-US" sz="1400" dirty="0">
                <a:latin typeface="Open Sans" panose="020B0606030504020204" pitchFamily="34" charset="0"/>
                <a:ea typeface="Open Sans" panose="020B0606030504020204" pitchFamily="34" charset="0"/>
                <a:cs typeface="Open Sans" panose="020B0606030504020204" pitchFamily="34" charset="0"/>
              </a:rPr>
              <a:t>  Read this NBC news analysis!</a:t>
            </a:r>
          </a:p>
          <a:p>
            <a:r>
              <a:rPr lang="en-US" sz="1400" b="0" i="0" dirty="0">
                <a:effectLst/>
                <a:latin typeface="Open Sans" panose="020B0606030504020204" pitchFamily="34" charset="0"/>
                <a:ea typeface="Open Sans" panose="020B0606030504020204" pitchFamily="34" charset="0"/>
                <a:cs typeface="Open Sans" panose="020B0606030504020204" pitchFamily="34" charset="0"/>
                <a:hlinkClick r:id="rId3"/>
              </a:rPr>
              <a:t>https://www.nbcnews.com/news/us-news/analysis-how-media-created-superpredator-myth-harmed-generation-black-youth-n1248101</a:t>
            </a:r>
            <a:endParaRPr lang="en-US" sz="1400" b="0" i="0" dirty="0">
              <a:effectLst/>
              <a:latin typeface="Open Sans" panose="020B0606030504020204" pitchFamily="34" charset="0"/>
              <a:ea typeface="Open Sans" panose="020B0606030504020204" pitchFamily="34" charset="0"/>
              <a:cs typeface="Open Sans" panose="020B0606030504020204" pitchFamily="34" charset="0"/>
            </a:endParaRPr>
          </a:p>
          <a:p>
            <a:endParaRPr lang="en-US" sz="1400" b="0" i="0" dirty="0">
              <a:effectLst/>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59626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65000"/>
            <a:alpha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599" y="294538"/>
            <a:ext cx="9895951" cy="1033669"/>
          </a:xfrm>
        </p:spPr>
        <p:txBody>
          <a:bodyPr>
            <a:normAutofit fontScale="90000"/>
          </a:bodyPr>
          <a:lstStyle/>
          <a:p>
            <a:r>
              <a:rPr lang="en-US" sz="4000" b="1" dirty="0">
                <a:solidFill>
                  <a:srgbClr val="2E6C57"/>
                </a:solidFill>
                <a:latin typeface="Open Sans" panose="020B0606030504020204" pitchFamily="34" charset="0"/>
                <a:ea typeface="Open Sans" panose="020B0606030504020204" pitchFamily="34" charset="0"/>
                <a:cs typeface="Open Sans" panose="020B0606030504020204" pitchFamily="34" charset="0"/>
              </a:rPr>
              <a:t>Strategic Environment: The Neutered 90’s</a:t>
            </a:r>
          </a:p>
        </p:txBody>
      </p:sp>
      <p:sp>
        <p:nvSpPr>
          <p:cNvPr id="3" name="Content Placeholder 2"/>
          <p:cNvSpPr>
            <a:spLocks noGrp="1"/>
          </p:cNvSpPr>
          <p:nvPr>
            <p:ph idx="1"/>
          </p:nvPr>
        </p:nvSpPr>
        <p:spPr>
          <a:xfrm>
            <a:off x="685800" y="1154430"/>
            <a:ext cx="10927080" cy="5409032"/>
          </a:xfrm>
          <a:solidFill>
            <a:srgbClr val="2E6C57"/>
          </a:solidFill>
        </p:spPr>
        <p:txBody>
          <a:bodyPr anchor="ctr">
            <a:normAutofit/>
          </a:bodyPr>
          <a:lstStyle/>
          <a:p>
            <a:r>
              <a:rPr lang="en-US" sz="1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Megan's Laws  NJ, 1994 (first) federal 1996</a:t>
            </a:r>
          </a:p>
          <a:p>
            <a:pPr lvl="1"/>
            <a:r>
              <a:rPr lang="en-US" sz="1900" dirty="0">
                <a:solidFill>
                  <a:schemeClr val="bg1"/>
                </a:solidFill>
                <a:latin typeface="Open Sans" panose="020B0606030504020204" pitchFamily="34" charset="0"/>
                <a:ea typeface="Open Sans" panose="020B0606030504020204" pitchFamily="34" charset="0"/>
                <a:cs typeface="Open Sans" panose="020B0606030504020204" pitchFamily="34" charset="0"/>
              </a:rPr>
              <a:t>Sex abuse prevention became checking registries</a:t>
            </a:r>
          </a:p>
          <a:p>
            <a:pPr lvl="1"/>
            <a:r>
              <a:rPr lang="en-US" sz="1900" dirty="0">
                <a:solidFill>
                  <a:schemeClr val="bg1"/>
                </a:solidFill>
                <a:latin typeface="Open Sans" panose="020B0606030504020204" pitchFamily="34" charset="0"/>
                <a:ea typeface="Open Sans" panose="020B0606030504020204" pitchFamily="34" charset="0"/>
                <a:cs typeface="Open Sans" panose="020B0606030504020204" pitchFamily="34" charset="0"/>
              </a:rPr>
              <a:t>Adults were concerned about being falsely accused by a child or parent</a:t>
            </a:r>
          </a:p>
          <a:p>
            <a:r>
              <a:rPr lang="en-US" sz="1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Abstinence only education funding 1996</a:t>
            </a:r>
          </a:p>
          <a:p>
            <a:pPr lvl="1"/>
            <a:r>
              <a:rPr lang="en-US" sz="1900" dirty="0">
                <a:solidFill>
                  <a:schemeClr val="bg1"/>
                </a:solidFill>
                <a:latin typeface="Open Sans" panose="020B0606030504020204" pitchFamily="34" charset="0"/>
                <a:ea typeface="Open Sans" panose="020B0606030504020204" pitchFamily="34" charset="0"/>
                <a:cs typeface="Open Sans" panose="020B0606030504020204" pitchFamily="34" charset="0"/>
              </a:rPr>
              <a:t>Limited topics to be presented in classes</a:t>
            </a:r>
          </a:p>
          <a:p>
            <a:pPr lvl="1"/>
            <a:r>
              <a:rPr lang="en-US" sz="1900" dirty="0">
                <a:solidFill>
                  <a:schemeClr val="bg1"/>
                </a:solidFill>
                <a:latin typeface="Open Sans" panose="020B0606030504020204" pitchFamily="34" charset="0"/>
                <a:ea typeface="Open Sans" panose="020B0606030504020204" pitchFamily="34" charset="0"/>
                <a:cs typeface="Open Sans" panose="020B0606030504020204" pitchFamily="34" charset="0"/>
              </a:rPr>
              <a:t>Even well-intentioned adults stopped talking to kids about sex</a:t>
            </a:r>
          </a:p>
          <a:p>
            <a:pPr lvl="1"/>
            <a:r>
              <a:rPr lang="en-US" sz="1900" dirty="0">
                <a:solidFill>
                  <a:schemeClr val="bg1"/>
                </a:solidFill>
                <a:latin typeface="Open Sans" panose="020B0606030504020204" pitchFamily="34" charset="0"/>
                <a:ea typeface="Open Sans" panose="020B0606030504020204" pitchFamily="34" charset="0"/>
                <a:cs typeface="Open Sans" panose="020B0606030504020204" pitchFamily="34" charset="0"/>
              </a:rPr>
              <a:t>Youth had less and less access to accurate information about sexuality – could have been related to an increase in sexually acting out?</a:t>
            </a:r>
          </a:p>
          <a:p>
            <a:pPr marL="457200" lvl="1" indent="0">
              <a:buNone/>
            </a:pPr>
            <a:endParaRPr lang="en-US" sz="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1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Jocelyn Elders—US Surgeon General--1994</a:t>
            </a:r>
          </a:p>
          <a:p>
            <a:pPr>
              <a:buNone/>
            </a:pPr>
            <a:r>
              <a:rPr lang="en-US" sz="19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900" i="1" dirty="0">
                <a:solidFill>
                  <a:schemeClr val="bg1"/>
                </a:solidFill>
                <a:latin typeface="Open Sans" panose="020B0606030504020204" pitchFamily="34" charset="0"/>
                <a:ea typeface="Open Sans" panose="020B0606030504020204" pitchFamily="34" charset="0"/>
                <a:cs typeface="Open Sans" panose="020B0606030504020204" pitchFamily="34" charset="0"/>
              </a:rPr>
              <a:t>Dr. Joycelyn Elders, the highly qualified US Surgeon General was forced to resign after replying to a specific question at a World AIDS Day conference asking if she "thought that masturbation could serve as a useful tool to help discourage school children from becoming sexually active too early" by saying: "With regard to masturbation, I think that is something that is part of human sexuality and a part of something that perhaps should be taught".  </a:t>
            </a:r>
          </a:p>
          <a:p>
            <a:pPr marL="457200" indent="0"/>
            <a:r>
              <a:rPr lang="en-US" sz="19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900" dirty="0">
                <a:solidFill>
                  <a:schemeClr val="bg1"/>
                </a:solidFill>
                <a:latin typeface="Open Sans" panose="020B0606030504020204" pitchFamily="34" charset="0"/>
                <a:ea typeface="Open Sans" panose="020B0606030504020204" pitchFamily="34" charset="0"/>
                <a:cs typeface="Open Sans" panose="020B0606030504020204" pitchFamily="34" charset="0"/>
              </a:rPr>
              <a:t>Foes of her superior, President Clinton, painted the public health official as a pervert.</a:t>
            </a:r>
            <a:r>
              <a:rPr lang="en-US" sz="1900" i="1" dirty="0">
                <a:latin typeface="Open Sans" panose="020B0606030504020204" pitchFamily="34" charset="0"/>
                <a:ea typeface="Open Sans" panose="020B0606030504020204" pitchFamily="34" charset="0"/>
                <a:cs typeface="Open Sans" panose="020B0606030504020204" pitchFamily="34" charset="0"/>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F901AF-23A2-BA16-9B9D-CC00C523C87A}"/>
              </a:ext>
            </a:extLst>
          </p:cNvPr>
          <p:cNvSpPr>
            <a:spLocks noGrp="1"/>
          </p:cNvSpPr>
          <p:nvPr>
            <p:ph type="title"/>
          </p:nvPr>
        </p:nvSpPr>
        <p:spPr>
          <a:xfrm>
            <a:off x="838201" y="365125"/>
            <a:ext cx="5251316" cy="1807305"/>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Point:</a:t>
            </a:r>
          </a:p>
        </p:txBody>
      </p:sp>
      <p:sp>
        <p:nvSpPr>
          <p:cNvPr id="3" name="Content Placeholder 2">
            <a:extLst>
              <a:ext uri="{FF2B5EF4-FFF2-40B4-BE49-F238E27FC236}">
                <a16:creationId xmlns:a16="http://schemas.microsoft.com/office/drawing/2014/main" id="{B4D8284A-F50A-1870-C1F7-1BA1EDAFF4F6}"/>
              </a:ext>
            </a:extLst>
          </p:cNvPr>
          <p:cNvSpPr>
            <a:spLocks noGrp="1"/>
          </p:cNvSpPr>
          <p:nvPr>
            <p:ph idx="1"/>
          </p:nvPr>
        </p:nvSpPr>
        <p:spPr>
          <a:xfrm>
            <a:off x="838200" y="1652954"/>
            <a:ext cx="4619621" cy="4524009"/>
          </a:xfrm>
        </p:spPr>
        <p:txBody>
          <a:bodyPr>
            <a:normAutofit lnSpcReduction="10000"/>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While laws were being enacted that had lifelong consequences for youth who acted out sexually,  restrictions increased on access to resources that promote healthy sexual development. </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This is further exacerbated now by youth having more access to pornography than quality sex information. </a:t>
            </a:r>
          </a:p>
        </p:txBody>
      </p:sp>
      <p:pic>
        <p:nvPicPr>
          <p:cNvPr id="5" name="Picture 4" descr="A child using a computer&#10;&#10;Description automatically generated">
            <a:extLst>
              <a:ext uri="{FF2B5EF4-FFF2-40B4-BE49-F238E27FC236}">
                <a16:creationId xmlns:a16="http://schemas.microsoft.com/office/drawing/2014/main" id="{9BF79E77-811F-1170-CC1E-380BD0C4870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2520" r="2227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4530ECC6-84A7-1E52-E4A4-B0149A6D7B39}"/>
              </a:ext>
            </a:extLst>
          </p:cNvPr>
          <p:cNvSpPr txBox="1"/>
          <p:nvPr/>
        </p:nvSpPr>
        <p:spPr>
          <a:xfrm>
            <a:off x="9581991" y="6657945"/>
            <a:ext cx="261000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shapingyouth.org/digital-data-mining-101-echometrix-takes-kids-puls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7213448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15835</TotalTime>
  <Words>4078</Words>
  <Application>Microsoft Office PowerPoint</Application>
  <PresentationFormat>Widescreen</PresentationFormat>
  <Paragraphs>335</Paragraphs>
  <Slides>57</Slides>
  <Notes>3</Notes>
  <HiddenSlides>17</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57</vt:i4>
      </vt:variant>
    </vt:vector>
  </HeadingPairs>
  <TitlesOfParts>
    <vt:vector size="71" baseType="lpstr">
      <vt:lpstr>Aptos</vt:lpstr>
      <vt:lpstr>Aptos Display</vt:lpstr>
      <vt:lpstr>Arial</vt:lpstr>
      <vt:lpstr>Calibri</vt:lpstr>
      <vt:lpstr>Calibri Light</vt:lpstr>
      <vt:lpstr>Harmonique</vt:lpstr>
      <vt:lpstr>Harmonique 4</vt:lpstr>
      <vt:lpstr>Harmonique Light</vt:lpstr>
      <vt:lpstr>Open Sans</vt:lpstr>
      <vt:lpstr>Stone Sans</vt:lpstr>
      <vt:lpstr>Times New Roman</vt:lpstr>
      <vt:lpstr>Times-Roman</vt:lpstr>
      <vt:lpstr>1_Office Theme</vt:lpstr>
      <vt:lpstr>Office Theme</vt:lpstr>
      <vt:lpstr>PowerPoint Presentation</vt:lpstr>
      <vt:lpstr>PowerPoint Presentation</vt:lpstr>
      <vt:lpstr>Download the  Issues in Brief</vt:lpstr>
      <vt:lpstr>Note About References</vt:lpstr>
      <vt:lpstr>Introduction</vt:lpstr>
      <vt:lpstr>Policy History – How did we get here?</vt:lpstr>
      <vt:lpstr>Strategic Environment 1990’s:  The Myth of the ‘Super Predator’ </vt:lpstr>
      <vt:lpstr>Strategic Environment: The Neutered 90’s</vt:lpstr>
      <vt:lpstr>Point:</vt:lpstr>
      <vt:lpstr>SORNA</vt:lpstr>
      <vt:lpstr>An International Spotlight</vt:lpstr>
      <vt:lpstr>Unintended Consequences of Registration for Youth </vt:lpstr>
      <vt:lpstr>Sex Offender Registries:   A Policy With No Effect on Rates of Abuse </vt:lpstr>
      <vt:lpstr>More Research….</vt:lpstr>
      <vt:lpstr>Research: What About States That Use a Risk Prediction Tool?  </vt:lpstr>
      <vt:lpstr>The Risk to Youth May Be Increasing</vt:lpstr>
      <vt:lpstr>A Growing Body of Evidence</vt:lpstr>
      <vt:lpstr>Evidence Based Treatment</vt:lpstr>
      <vt:lpstr>Weighing the Costs of Registries</vt:lpstr>
      <vt:lpstr>Cost Effectiveness asks “What does it cost to achieve my effect?”</vt:lpstr>
      <vt:lpstr>Cost Benefit Asks:  Was It Worth It?</vt:lpstr>
      <vt:lpstr>To further the policy objective of removing youth from registries, we need empirical evidence to support the clinical evidence of the harms of registration.</vt:lpstr>
      <vt:lpstr> </vt:lpstr>
      <vt:lpstr>Highlights from the Opinion</vt:lpstr>
      <vt:lpstr>Highlights Continued</vt:lpstr>
      <vt:lpstr>Our Research Project</vt:lpstr>
      <vt:lpstr>Methodology</vt:lpstr>
      <vt:lpstr>PowerPoint Presentation</vt:lpstr>
      <vt:lpstr>PowerPoint Presentation</vt:lpstr>
      <vt:lpstr>PowerPoint Presentation</vt:lpstr>
      <vt:lpstr>Abstract of Findings </vt:lpstr>
      <vt:lpstr>PowerPoint Presentation</vt:lpstr>
      <vt:lpstr>    Current Issues for Advocacy</vt:lpstr>
      <vt:lpstr>Take Aways:   Potential applications to your work </vt:lpstr>
      <vt:lpstr>Calls to Action to Promote Justice and Equity</vt:lpstr>
      <vt:lpstr>Calls to Action to Promote Justice and Equity</vt:lpstr>
      <vt:lpstr>PowerPoint Presentation</vt:lpstr>
      <vt:lpstr>Download the  Issues in Brief</vt:lpstr>
      <vt:lpstr>PowerPoint Presentation</vt:lpstr>
      <vt:lpstr>PowerPoint Presentation</vt:lpstr>
      <vt:lpstr>Removing Youth from Sex Offender Registries: Promoting Justice, Safety and Fairness</vt:lpstr>
      <vt:lpstr>Jocelyn Elders</vt:lpstr>
      <vt:lpstr>The policy to place juveniles on registries was developed during an era when:  ADD bluewhen</vt:lpstr>
      <vt:lpstr>Restricted Sex Education</vt:lpstr>
      <vt:lpstr>One Result??</vt:lpstr>
      <vt:lpstr>This issue is even more egregious for youth </vt:lpstr>
      <vt:lpstr>The Bottom Line: No Impact  on Rates</vt:lpstr>
      <vt:lpstr>Freakonomics Agrees</vt:lpstr>
      <vt:lpstr>Costs</vt:lpstr>
      <vt:lpstr>Treatment works, recidivism is low, and nothing seems to change when we stop putting kids on registries! </vt:lpstr>
      <vt:lpstr>Confounding Policy Issues</vt:lpstr>
      <vt:lpstr>Confounding Policy Issues</vt:lpstr>
      <vt:lpstr>Confounding Policy Issues</vt:lpstr>
      <vt:lpstr>Current Issues for Study and Advocacy</vt:lpstr>
      <vt:lpstr>Listen!  This American Life:  Help Wanted</vt:lpstr>
      <vt:lpstr>Current Issues for Study and Advocacy</vt:lpstr>
      <vt:lpstr>Current Issues for Study and Advocacy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Stacy Vaughan (Pendarvis)</dc:creator>
  <cp:lastModifiedBy>JFRosenzweig</cp:lastModifiedBy>
  <cp:revision>77</cp:revision>
  <cp:lastPrinted>2024-07-11T18:45:15Z</cp:lastPrinted>
  <dcterms:created xsi:type="dcterms:W3CDTF">2023-01-19T00:59:10Z</dcterms:created>
  <dcterms:modified xsi:type="dcterms:W3CDTF">2024-08-09T23:16:12Z</dcterms:modified>
</cp:coreProperties>
</file>